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02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595ce27e86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595ce27e86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AutoNum type="arabicPeriod"/>
            </a:pPr>
            <a:r>
              <a:rPr lang="en-GB" sz="1200">
                <a:solidFill>
                  <a:srgbClr val="0000FF"/>
                </a:solidFill>
              </a:rPr>
              <a:t>Thousands of high quality revision and assessment resources are ready for you to use - across a large range of subjects.</a:t>
            </a:r>
            <a:endParaRPr sz="1200">
              <a:solidFill>
                <a:srgbClr val="0000FF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AutoNum type="arabicPeriod"/>
            </a:pPr>
            <a:r>
              <a:rPr lang="en-GB" sz="1200">
                <a:solidFill>
                  <a:srgbClr val="0000FF"/>
                </a:solidFill>
              </a:rPr>
              <a:t>The work is marked for you - reducing your workload.</a:t>
            </a:r>
            <a:endParaRPr sz="1200">
              <a:solidFill>
                <a:srgbClr val="0000FF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AutoNum type="arabicPeriod"/>
            </a:pPr>
            <a:r>
              <a:rPr lang="en-GB" sz="1200">
                <a:solidFill>
                  <a:srgbClr val="0000FF"/>
                </a:solidFill>
              </a:rPr>
              <a:t>You can create your own intervention groups to monitor or set work to targeted learners.</a:t>
            </a:r>
            <a:endParaRPr sz="1200">
              <a:solidFill>
                <a:srgbClr val="0000FF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AutoNum type="arabicPeriod"/>
            </a:pPr>
            <a:r>
              <a:rPr lang="en-GB" sz="1200">
                <a:solidFill>
                  <a:srgbClr val="0000FF"/>
                </a:solidFill>
              </a:rPr>
              <a:t>The progress and usage reports quickly let you know how well your learners are doing.</a:t>
            </a:r>
            <a:endParaRPr sz="1200">
              <a:solidFill>
                <a:srgbClr val="0000FF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AutoNum type="arabicPeriod"/>
            </a:pPr>
            <a:r>
              <a:rPr lang="en-GB" sz="1200">
                <a:solidFill>
                  <a:srgbClr val="0000FF"/>
                </a:solidFill>
              </a:rPr>
              <a:t>We will provide you with all the support and training you need.</a:t>
            </a:r>
            <a:endParaRPr sz="1200">
              <a:solidFill>
                <a:srgbClr val="0000FF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AutoNum type="arabicPeriod"/>
            </a:pPr>
            <a:r>
              <a:rPr lang="en-GB" sz="1200">
                <a:solidFill>
                  <a:srgbClr val="0000FF"/>
                </a:solidFill>
              </a:rPr>
              <a:t>The Fischer Family Trust has proven that regular use of SAM Learning boosts GCSE results.</a:t>
            </a:r>
            <a:endParaRPr sz="1200">
              <a:solidFill>
                <a:srgbClr val="0000FF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574a89a52e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574a89a52e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 case you have missed our newsletters and message board announcements last year, here’s a brief summary of what we did.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596fbdb8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596fbdb8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GroupCall for Teachers will be up and running for September - just as we have always linked your learners to classes - now we can link your teachers to their classes - which makes getting started even easier.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QLA will give teachers an overview of how well learners have done in different parts of tasks - allowing you to respond to their weak areas with targeted teaching.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596fbdb871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596fbdb871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 resources are ready there for you - and auto-marking will help you to manage your workload.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If you think about any one of your classes, you might identify a handful of learners who would benefit from a little more focussed attention - make a group of these pupils.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SAM Learning’s Activity Creator is a little like powerpoint… you can create and edit content or question pages - and add your own images or sound clips - and link to YouTube and other websites.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596fbdb871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596fbdb871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Middle leaders can use SAM Learning to support your organisation and development plan: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- there are topic lists available from our home page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- you can make your own groups for monitoring or intervention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- our market-leading reporting suite provides great summaries of learner achievements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- resources for middle leaders are available on the support pages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596fbdb871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596fbdb871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New Staff - get yourself registered - why not have a go at setting a task for one of next week’s classes?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This year, we have also produced brief checklists to help you to get up and running quickly.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Look to our support pages for useful “how to” guidance.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Thank you - have a good year.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13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gif"/><Relationship Id="rId10" Type="http://schemas.openxmlformats.org/officeDocument/2006/relationships/image" Target="../media/image10.gif"/><Relationship Id="rId4" Type="http://schemas.openxmlformats.org/officeDocument/2006/relationships/image" Target="../media/image4.gif"/><Relationship Id="rId9" Type="http://schemas.openxmlformats.org/officeDocument/2006/relationships/image" Target="../media/image9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0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311700" y="64025"/>
            <a:ext cx="5114400" cy="572700"/>
          </a:xfrm>
          <a:prstGeom prst="rect">
            <a:avLst/>
          </a:prstGeom>
          <a:effectLst>
            <a:outerShdw blurRad="57150" dist="19050" dir="5400000" algn="bl" rotWithShape="0">
              <a:srgbClr val="FFF2CC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rgbClr val="00499B"/>
                </a:solidFill>
              </a:rPr>
              <a:t>Welcome Back! </a:t>
            </a:r>
            <a:endParaRPr sz="3200">
              <a:solidFill>
                <a:srgbClr val="00499B"/>
              </a:solidFill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30999" y="4669424"/>
            <a:ext cx="640000" cy="3936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4">
            <a:alphaModFix/>
          </a:blip>
          <a:srcRect l="18593" r="16757"/>
          <a:stretch/>
        </p:blipFill>
        <p:spPr>
          <a:xfrm>
            <a:off x="5603400" y="0"/>
            <a:ext cx="3540599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19925" y="146675"/>
            <a:ext cx="3289476" cy="4488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58" name="Google Shape;58;p13"/>
          <p:cNvSpPr txBox="1">
            <a:spLocks noGrp="1"/>
          </p:cNvSpPr>
          <p:nvPr>
            <p:ph type="body" idx="1"/>
          </p:nvPr>
        </p:nvSpPr>
        <p:spPr>
          <a:xfrm>
            <a:off x="311700" y="769350"/>
            <a:ext cx="5082300" cy="40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0000" lvl="0" indent="-360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>
                <a:solidFill>
                  <a:srgbClr val="1155CC"/>
                </a:solidFill>
              </a:rPr>
              <a:t>Q: Why use SAM Learning this year?</a:t>
            </a:r>
            <a:endParaRPr sz="2900">
              <a:solidFill>
                <a:srgbClr val="1155CC"/>
              </a:solidFill>
            </a:endParaRPr>
          </a:p>
          <a:p>
            <a:pPr marL="360000" lvl="0" indent="-360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>
                <a:solidFill>
                  <a:srgbClr val="1155CC"/>
                </a:solidFill>
              </a:rPr>
              <a:t>A: It benefits your learners - and saves you time!</a:t>
            </a:r>
            <a:endParaRPr sz="2900">
              <a:solidFill>
                <a:srgbClr val="1155CC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1155CC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GB" sz="2400">
                <a:solidFill>
                  <a:srgbClr val="2BCAFF"/>
                </a:solidFill>
              </a:rPr>
              <a:t>Find Gaps</a:t>
            </a:r>
            <a:r>
              <a:rPr lang="en-GB" sz="2400"/>
              <a:t> and </a:t>
            </a:r>
            <a:r>
              <a:rPr lang="en-GB" sz="2400">
                <a:solidFill>
                  <a:srgbClr val="2BCAFF"/>
                </a:solidFill>
              </a:rPr>
              <a:t>Fill Gaps</a:t>
            </a:r>
            <a:r>
              <a:rPr lang="en-GB" sz="2400"/>
              <a:t>.</a:t>
            </a:r>
            <a:endParaRPr sz="2400"/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GB" sz="2400">
                <a:solidFill>
                  <a:srgbClr val="2BCAFF"/>
                </a:solidFill>
              </a:rPr>
              <a:t>Reduce</a:t>
            </a:r>
            <a:r>
              <a:rPr lang="en-GB" sz="2400"/>
              <a:t> your </a:t>
            </a:r>
            <a:r>
              <a:rPr lang="en-GB" sz="2400">
                <a:solidFill>
                  <a:srgbClr val="2BCAFF"/>
                </a:solidFill>
              </a:rPr>
              <a:t>workload</a:t>
            </a:r>
            <a:r>
              <a:rPr lang="en-GB" sz="2400"/>
              <a:t>.</a:t>
            </a:r>
            <a:endParaRPr sz="2400"/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GB" sz="2400"/>
              <a:t>Be confident in a </a:t>
            </a:r>
            <a:r>
              <a:rPr lang="en-GB" sz="2400">
                <a:solidFill>
                  <a:srgbClr val="2BCAFF"/>
                </a:solidFill>
              </a:rPr>
              <a:t>proven system</a:t>
            </a:r>
            <a:r>
              <a:rPr lang="en-GB" sz="2400"/>
              <a:t>.</a:t>
            </a:r>
            <a:endParaRPr sz="2400"/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GB" sz="2400"/>
              <a:t>Get all the </a:t>
            </a:r>
            <a:r>
              <a:rPr lang="en-GB" sz="2400">
                <a:solidFill>
                  <a:srgbClr val="2BCAFF"/>
                </a:solidFill>
              </a:rPr>
              <a:t>support and training</a:t>
            </a:r>
            <a:r>
              <a:rPr lang="en-GB" sz="2400"/>
              <a:t> you need.</a:t>
            </a:r>
            <a:endParaRPr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ctrTitle"/>
          </p:nvPr>
        </p:nvSpPr>
        <p:spPr>
          <a:xfrm>
            <a:off x="311700" y="238850"/>
            <a:ext cx="8520600" cy="85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What’s new…?</a:t>
            </a:r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0" y="907250"/>
            <a:ext cx="5230500" cy="383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solidFill>
                  <a:srgbClr val="1155CC"/>
                </a:solidFill>
              </a:rPr>
              <a:t>In the last year</a:t>
            </a:r>
            <a:r>
              <a:rPr lang="en-GB" sz="1600" dirty="0"/>
              <a:t> we...</a:t>
            </a:r>
            <a:endParaRPr sz="1600" dirty="0"/>
          </a:p>
          <a:p>
            <a:pPr indent="-330200" algn="l">
              <a:spcBef>
                <a:spcPts val="400"/>
              </a:spcBef>
              <a:buSzPts val="1600"/>
              <a:buFont typeface="Arial"/>
              <a:buAutoNum type="arabicPeriod"/>
            </a:pPr>
            <a:r>
              <a:rPr lang="en-US" sz="1600" dirty="0"/>
              <a:t>Helped you through </a:t>
            </a:r>
            <a:r>
              <a:rPr lang="en-US" sz="1600" dirty="0">
                <a:solidFill>
                  <a:srgbClr val="2BCAFF"/>
                </a:solidFill>
              </a:rPr>
              <a:t>Lockdown</a:t>
            </a:r>
            <a:r>
              <a:rPr lang="en-US" sz="1600" dirty="0"/>
              <a:t> with unbroken service and swift support.</a:t>
            </a:r>
          </a:p>
          <a:p>
            <a:pPr marL="457200" lvl="0" indent="-330200" algn="l" rtl="0">
              <a:spcBef>
                <a:spcPts val="400"/>
              </a:spcBef>
              <a:spcAft>
                <a:spcPts val="0"/>
              </a:spcAft>
              <a:buSzPts val="1600"/>
              <a:buAutoNum type="arabicPeriod"/>
            </a:pPr>
            <a:r>
              <a:rPr lang="en-GB" sz="1600" dirty="0"/>
              <a:t>Added </a:t>
            </a:r>
            <a:r>
              <a:rPr lang="en-GB" sz="1600" dirty="0">
                <a:solidFill>
                  <a:srgbClr val="2BCAFF"/>
                </a:solidFill>
              </a:rPr>
              <a:t>Question</a:t>
            </a:r>
            <a:r>
              <a:rPr lang="en-GB" sz="1600" dirty="0"/>
              <a:t> </a:t>
            </a:r>
            <a:r>
              <a:rPr lang="en-GB" sz="1600" dirty="0">
                <a:solidFill>
                  <a:srgbClr val="2BCAFF"/>
                </a:solidFill>
              </a:rPr>
              <a:t>Level</a:t>
            </a:r>
            <a:r>
              <a:rPr lang="en-GB" sz="1600" dirty="0"/>
              <a:t> </a:t>
            </a:r>
            <a:r>
              <a:rPr lang="en-GB" sz="1600" dirty="0">
                <a:solidFill>
                  <a:srgbClr val="2BCAFF"/>
                </a:solidFill>
              </a:rPr>
              <a:t>Analysis</a:t>
            </a:r>
            <a:r>
              <a:rPr lang="en-GB" sz="1600" dirty="0"/>
              <a:t> Reports.</a:t>
            </a:r>
            <a:endParaRPr sz="1600" dirty="0"/>
          </a:p>
          <a:p>
            <a:pPr marL="457200" lvl="0" indent="-330200" algn="l" rtl="0">
              <a:spcBef>
                <a:spcPts val="400"/>
              </a:spcBef>
              <a:spcAft>
                <a:spcPts val="0"/>
              </a:spcAft>
              <a:buSzPts val="1600"/>
              <a:buAutoNum type="arabicPeriod"/>
            </a:pPr>
            <a:r>
              <a:rPr lang="en-GB" sz="1600" dirty="0"/>
              <a:t>Improved the </a:t>
            </a:r>
            <a:r>
              <a:rPr lang="en-GB" sz="1600" dirty="0">
                <a:solidFill>
                  <a:srgbClr val="2BCAFF"/>
                </a:solidFill>
              </a:rPr>
              <a:t>task setting interface</a:t>
            </a:r>
            <a:r>
              <a:rPr lang="en-GB" sz="1600" dirty="0"/>
              <a:t>.</a:t>
            </a:r>
            <a:endParaRPr sz="1600" dirty="0"/>
          </a:p>
          <a:p>
            <a:pPr marL="457200" lvl="0" indent="-330200" algn="l" rtl="0">
              <a:spcBef>
                <a:spcPts val="400"/>
              </a:spcBef>
              <a:spcAft>
                <a:spcPts val="0"/>
              </a:spcAft>
              <a:buSzPts val="1600"/>
              <a:buAutoNum type="arabicPeriod"/>
            </a:pPr>
            <a:r>
              <a:rPr lang="en-GB" sz="1600" dirty="0"/>
              <a:t>Identified</a:t>
            </a:r>
            <a:r>
              <a:rPr lang="en-GB" sz="1600" dirty="0">
                <a:solidFill>
                  <a:srgbClr val="2BCAFF"/>
                </a:solidFill>
              </a:rPr>
              <a:t> New </a:t>
            </a:r>
            <a:r>
              <a:rPr lang="en-GB" sz="1600" dirty="0"/>
              <a:t>and</a:t>
            </a:r>
            <a:r>
              <a:rPr lang="en-GB" sz="1600" dirty="0">
                <a:solidFill>
                  <a:srgbClr val="2BCAFF"/>
                </a:solidFill>
              </a:rPr>
              <a:t> Key Content </a:t>
            </a:r>
            <a:r>
              <a:rPr lang="en-GB" sz="1600" dirty="0"/>
              <a:t>for</a:t>
            </a:r>
            <a:r>
              <a:rPr lang="en-GB" sz="1600" dirty="0">
                <a:solidFill>
                  <a:srgbClr val="2BCAFF"/>
                </a:solidFill>
              </a:rPr>
              <a:t> </a:t>
            </a:r>
            <a:r>
              <a:rPr lang="en-GB" sz="1600" dirty="0"/>
              <a:t>you.</a:t>
            </a:r>
            <a:endParaRPr sz="1600" dirty="0"/>
          </a:p>
          <a:p>
            <a:pPr marL="457200" lvl="0" indent="-330200" algn="l" rtl="0">
              <a:spcBef>
                <a:spcPts val="400"/>
              </a:spcBef>
              <a:spcAft>
                <a:spcPts val="0"/>
              </a:spcAft>
              <a:buSzPts val="1600"/>
              <a:buAutoNum type="arabicPeriod"/>
            </a:pPr>
            <a:r>
              <a:rPr lang="en-GB" sz="1600" dirty="0"/>
              <a:t>Added </a:t>
            </a:r>
            <a:r>
              <a:rPr lang="en-GB" sz="1600" dirty="0">
                <a:solidFill>
                  <a:srgbClr val="2BCAFF"/>
                </a:solidFill>
              </a:rPr>
              <a:t>more resources</a:t>
            </a:r>
            <a:r>
              <a:rPr lang="en-GB" sz="1600" dirty="0"/>
              <a:t> every month, including: Diagnostics and GCSE Exam Essentials for core.</a:t>
            </a:r>
            <a:endParaRPr sz="1600" dirty="0"/>
          </a:p>
          <a:p>
            <a:pPr marL="457200" lvl="0" indent="-330200" algn="l" rtl="0">
              <a:spcBef>
                <a:spcPts val="400"/>
              </a:spcBef>
              <a:spcAft>
                <a:spcPts val="0"/>
              </a:spcAft>
              <a:buSzPts val="1600"/>
              <a:buAutoNum type="arabicPeriod"/>
            </a:pPr>
            <a:r>
              <a:rPr lang="en-GB" sz="1600" dirty="0"/>
              <a:t>Launched</a:t>
            </a:r>
            <a:r>
              <a:rPr lang="en-GB" sz="1600" dirty="0">
                <a:solidFill>
                  <a:srgbClr val="2BCAFF"/>
                </a:solidFill>
              </a:rPr>
              <a:t> </a:t>
            </a:r>
            <a:r>
              <a:rPr lang="en-GB" sz="1600" dirty="0"/>
              <a:t>the</a:t>
            </a:r>
            <a:r>
              <a:rPr lang="en-GB" sz="1600" dirty="0">
                <a:solidFill>
                  <a:srgbClr val="2BCAFF"/>
                </a:solidFill>
              </a:rPr>
              <a:t> CPD Centre </a:t>
            </a:r>
            <a:r>
              <a:rPr lang="en-GB" sz="1600" dirty="0"/>
              <a:t>and</a:t>
            </a:r>
            <a:r>
              <a:rPr lang="en-GB" sz="1600" dirty="0">
                <a:solidFill>
                  <a:srgbClr val="2BCAFF"/>
                </a:solidFill>
              </a:rPr>
              <a:t> </a:t>
            </a:r>
            <a:r>
              <a:rPr lang="en-GB" sz="1600" dirty="0"/>
              <a:t>improved</a:t>
            </a:r>
            <a:r>
              <a:rPr lang="en-GB" sz="1600" dirty="0">
                <a:solidFill>
                  <a:srgbClr val="2BCAFF"/>
                </a:solidFill>
              </a:rPr>
              <a:t> </a:t>
            </a:r>
            <a:r>
              <a:rPr lang="en-GB" sz="1600" dirty="0"/>
              <a:t>the</a:t>
            </a:r>
            <a:r>
              <a:rPr lang="en-GB" sz="1600" dirty="0">
                <a:solidFill>
                  <a:srgbClr val="2BCAFF"/>
                </a:solidFill>
              </a:rPr>
              <a:t> Message Board.</a:t>
            </a:r>
          </a:p>
          <a:p>
            <a:pPr marL="457200" lvl="0" indent="-330200" algn="l" rtl="0">
              <a:spcBef>
                <a:spcPts val="400"/>
              </a:spcBef>
              <a:spcAft>
                <a:spcPts val="0"/>
              </a:spcAft>
              <a:buSzPts val="1600"/>
              <a:buAutoNum type="arabicPeriod"/>
            </a:pPr>
            <a:r>
              <a:rPr lang="en-GB" sz="1600" dirty="0"/>
              <a:t>Linked to your </a:t>
            </a:r>
            <a:r>
              <a:rPr lang="en-GB" sz="1600" dirty="0">
                <a:solidFill>
                  <a:srgbClr val="00B0F0"/>
                </a:solidFill>
              </a:rPr>
              <a:t>Homework Setting </a:t>
            </a:r>
            <a:r>
              <a:rPr lang="en-GB" sz="1600" dirty="0"/>
              <a:t>software.</a:t>
            </a:r>
            <a:endParaRPr sz="1600" dirty="0"/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30999" y="4669424"/>
            <a:ext cx="640000" cy="3936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66" name="Google Shape;6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64819" y="4141850"/>
            <a:ext cx="3060000" cy="763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04605" y="3261991"/>
            <a:ext cx="638175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93607" y="3292266"/>
            <a:ext cx="587150" cy="58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66628" y="3292266"/>
            <a:ext cx="587150" cy="58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177625" y="3385816"/>
            <a:ext cx="428625" cy="4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679275" y="1792348"/>
            <a:ext cx="2889851" cy="138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693607" y="203025"/>
            <a:ext cx="2912643" cy="138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1BE1CA34-975A-4D69-8A4B-8EB1635AD47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905" y="4037970"/>
            <a:ext cx="571500" cy="4857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89BA807-F70C-4666-B651-CEADBE6A297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82278" y="4080983"/>
            <a:ext cx="571500" cy="466725"/>
          </a:xfrm>
          <a:prstGeom prst="rect">
            <a:avLst/>
          </a:prstGeom>
        </p:spPr>
      </p:pic>
      <p:pic>
        <p:nvPicPr>
          <p:cNvPr id="7" name="Picture 6" descr="Icon&#10;&#10;Description automatically generated with medium confidence">
            <a:extLst>
              <a:ext uri="{FF2B5EF4-FFF2-40B4-BE49-F238E27FC236}">
                <a16:creationId xmlns:a16="http://schemas.microsoft.com/office/drawing/2014/main" id="{95BCBCE1-144C-457D-B660-43953FFA5FB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49091" y="4014308"/>
            <a:ext cx="571500" cy="533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>
            <a:spLocks noGrp="1"/>
          </p:cNvSpPr>
          <p:nvPr>
            <p:ph type="ctrTitle"/>
          </p:nvPr>
        </p:nvSpPr>
        <p:spPr>
          <a:xfrm>
            <a:off x="311700" y="238850"/>
            <a:ext cx="8520600" cy="85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What’s coming…?</a:t>
            </a:r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subTitle" idx="1"/>
          </p:nvPr>
        </p:nvSpPr>
        <p:spPr>
          <a:xfrm>
            <a:off x="2501550" y="1055625"/>
            <a:ext cx="6330900" cy="408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1155CC"/>
                </a:solidFill>
              </a:rPr>
              <a:t>Right now</a:t>
            </a:r>
            <a:r>
              <a:rPr lang="en-GB" sz="2000"/>
              <a:t> we are working on...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en-GB" sz="2000"/>
              <a:t>Converting activities to run better on </a:t>
            </a:r>
            <a:r>
              <a:rPr lang="en-GB" sz="2000">
                <a:solidFill>
                  <a:srgbClr val="2BCAFF"/>
                </a:solidFill>
              </a:rPr>
              <a:t>small-screen</a:t>
            </a:r>
            <a:r>
              <a:rPr lang="en-GB" sz="2000"/>
              <a:t> </a:t>
            </a:r>
            <a:r>
              <a:rPr lang="en-GB" sz="2000">
                <a:solidFill>
                  <a:srgbClr val="2BCAFF"/>
                </a:solidFill>
              </a:rPr>
              <a:t>devices</a:t>
            </a:r>
            <a:r>
              <a:rPr lang="en-GB" sz="2000"/>
              <a:t>.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en-GB" sz="2000"/>
              <a:t>Simplifying</a:t>
            </a:r>
            <a:r>
              <a:rPr lang="en-GB" sz="2000">
                <a:solidFill>
                  <a:srgbClr val="2BCAFF"/>
                </a:solidFill>
              </a:rPr>
              <a:t> </a:t>
            </a:r>
            <a:r>
              <a:rPr lang="en-GB" sz="2000"/>
              <a:t>that</a:t>
            </a:r>
            <a:r>
              <a:rPr lang="en-GB" sz="2000">
                <a:solidFill>
                  <a:srgbClr val="2BCAFF"/>
                </a:solidFill>
              </a:rPr>
              <a:t> </a:t>
            </a:r>
            <a:r>
              <a:rPr lang="en-GB" sz="2000"/>
              <a:t>initial</a:t>
            </a:r>
            <a:r>
              <a:rPr lang="en-GB" sz="2000">
                <a:solidFill>
                  <a:srgbClr val="2BCAFF"/>
                </a:solidFill>
              </a:rPr>
              <a:t> </a:t>
            </a:r>
            <a:r>
              <a:rPr lang="en-GB" sz="2000"/>
              <a:t>Teacher</a:t>
            </a:r>
            <a:r>
              <a:rPr lang="en-GB" sz="2000">
                <a:solidFill>
                  <a:srgbClr val="2BCAFF"/>
                </a:solidFill>
              </a:rPr>
              <a:t> </a:t>
            </a:r>
            <a:r>
              <a:rPr lang="en-GB" sz="2000"/>
              <a:t>‘learning</a:t>
            </a:r>
            <a:r>
              <a:rPr lang="en-GB" sz="2000">
                <a:solidFill>
                  <a:srgbClr val="2BCAFF"/>
                </a:solidFill>
              </a:rPr>
              <a:t> </a:t>
            </a:r>
            <a:r>
              <a:rPr lang="en-GB" sz="2000"/>
              <a:t>overhead’</a:t>
            </a:r>
            <a:r>
              <a:rPr lang="en-GB" sz="2000">
                <a:solidFill>
                  <a:srgbClr val="2BCAFF"/>
                </a:solidFill>
              </a:rPr>
              <a:t> </a:t>
            </a:r>
            <a:r>
              <a:rPr lang="en-GB" sz="2000"/>
              <a:t>to</a:t>
            </a:r>
            <a:r>
              <a:rPr lang="en-GB" sz="2000">
                <a:solidFill>
                  <a:srgbClr val="2BCAFF"/>
                </a:solidFill>
              </a:rPr>
              <a:t> </a:t>
            </a:r>
            <a:r>
              <a:rPr lang="en-GB" sz="2000"/>
              <a:t>help</a:t>
            </a:r>
            <a:r>
              <a:rPr lang="en-GB" sz="2000">
                <a:solidFill>
                  <a:srgbClr val="2BCAFF"/>
                </a:solidFill>
              </a:rPr>
              <a:t> </a:t>
            </a:r>
            <a:r>
              <a:rPr lang="en-GB" sz="2000"/>
              <a:t>you</a:t>
            </a:r>
            <a:r>
              <a:rPr lang="en-GB" sz="2000">
                <a:solidFill>
                  <a:srgbClr val="2BCAFF"/>
                </a:solidFill>
              </a:rPr>
              <a:t> </a:t>
            </a:r>
            <a:r>
              <a:rPr lang="en-GB" sz="2000"/>
              <a:t>to</a:t>
            </a:r>
            <a:r>
              <a:rPr lang="en-GB" sz="2000">
                <a:solidFill>
                  <a:srgbClr val="2BCAFF"/>
                </a:solidFill>
              </a:rPr>
              <a:t> get started even quicker</a:t>
            </a:r>
            <a:r>
              <a:rPr lang="en-GB" sz="2000"/>
              <a:t>.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en-GB" sz="2000"/>
              <a:t>Focussed Support on the problems that affect Schools, such as:</a:t>
            </a:r>
            <a:endParaRPr sz="2000"/>
          </a:p>
          <a:p>
            <a: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AutoNum type="alphaLcPeriod"/>
            </a:pPr>
            <a:r>
              <a:rPr lang="en-GB" sz="2000">
                <a:solidFill>
                  <a:srgbClr val="2BCAFF"/>
                </a:solidFill>
              </a:rPr>
              <a:t>Year</a:t>
            </a:r>
            <a:r>
              <a:rPr lang="en-GB" sz="2000"/>
              <a:t> </a:t>
            </a:r>
            <a:r>
              <a:rPr lang="en-GB" sz="2000">
                <a:solidFill>
                  <a:srgbClr val="2BCAFF"/>
                </a:solidFill>
              </a:rPr>
              <a:t>7</a:t>
            </a:r>
            <a:r>
              <a:rPr lang="en-GB" sz="2000"/>
              <a:t> Baselining and Intervention</a:t>
            </a:r>
            <a:endParaRPr sz="2000"/>
          </a:p>
          <a:p>
            <a: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AutoNum type="alphaLcPeriod"/>
            </a:pPr>
            <a:r>
              <a:rPr lang="en-GB" sz="2000">
                <a:solidFill>
                  <a:srgbClr val="2BCAFF"/>
                </a:solidFill>
              </a:rPr>
              <a:t>Subject-Level</a:t>
            </a:r>
            <a:r>
              <a:rPr lang="en-GB" sz="2000"/>
              <a:t> Support</a:t>
            </a: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/>
              <a:t>...and lots of other exciting developments that we’ll announce when they’re on their way!</a:t>
            </a:r>
            <a:endParaRPr sz="2000"/>
          </a:p>
        </p:txBody>
      </p:sp>
      <p:pic>
        <p:nvPicPr>
          <p:cNvPr id="79" name="Google Shape;7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30999" y="4669424"/>
            <a:ext cx="640000" cy="3936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0" name="Google Shape;80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4773" y="1206373"/>
            <a:ext cx="2069850" cy="154572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1" name="Google Shape;81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9700" y="3008231"/>
            <a:ext cx="2160000" cy="162077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>
            <a:spLocks noGrp="1"/>
          </p:cNvSpPr>
          <p:nvPr>
            <p:ph type="ctrTitle"/>
          </p:nvPr>
        </p:nvSpPr>
        <p:spPr>
          <a:xfrm>
            <a:off x="311700" y="238850"/>
            <a:ext cx="8520600" cy="85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3 points for </a:t>
            </a:r>
            <a:r>
              <a:rPr lang="en-GB">
                <a:solidFill>
                  <a:srgbClr val="1155CC"/>
                </a:solidFill>
              </a:rPr>
              <a:t>Teachers</a:t>
            </a:r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subTitle" idx="1"/>
          </p:nvPr>
        </p:nvSpPr>
        <p:spPr>
          <a:xfrm>
            <a:off x="207624" y="1091150"/>
            <a:ext cx="5634900" cy="369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46100" lvl="0" indent="-457200" algn="l" rtl="0">
              <a:spcBef>
                <a:spcPts val="0"/>
              </a:spcBef>
              <a:spcAft>
                <a:spcPts val="0"/>
              </a:spcAft>
              <a:buSzPts val="2200"/>
              <a:buFont typeface="+mj-lt"/>
              <a:buAutoNum type="arabicPeriod"/>
            </a:pPr>
            <a:r>
              <a:rPr lang="en-GB" sz="2200" dirty="0"/>
              <a:t>SAM Learning has thousands of activities - </a:t>
            </a:r>
            <a:r>
              <a:rPr lang="en-GB" sz="2200" dirty="0">
                <a:solidFill>
                  <a:srgbClr val="2BCAFF"/>
                </a:solidFill>
              </a:rPr>
              <a:t>the system will mark them,</a:t>
            </a:r>
            <a:r>
              <a:rPr lang="en-GB" sz="2200" dirty="0"/>
              <a:t> email the scores - and identify gaps!</a:t>
            </a:r>
            <a:endParaRPr sz="2200" dirty="0"/>
          </a:p>
          <a:p>
            <a:pPr marL="914400" lvl="0" indent="-4572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sz="2200" dirty="0"/>
          </a:p>
          <a:p>
            <a:pPr marL="546100" lvl="0" indent="-457200" algn="l" rtl="0">
              <a:spcBef>
                <a:spcPts val="0"/>
              </a:spcBef>
              <a:spcAft>
                <a:spcPts val="0"/>
              </a:spcAft>
              <a:buSzPts val="2200"/>
              <a:buFont typeface="+mj-lt"/>
              <a:buAutoNum type="arabicPeriod"/>
            </a:pPr>
            <a:r>
              <a:rPr lang="en-GB" sz="2200" dirty="0"/>
              <a:t>You can </a:t>
            </a:r>
            <a:r>
              <a:rPr lang="en-GB" sz="2200" dirty="0">
                <a:solidFill>
                  <a:srgbClr val="2BCAFF"/>
                </a:solidFill>
              </a:rPr>
              <a:t>set up your own Classroom Differentiation Groups</a:t>
            </a:r>
            <a:r>
              <a:rPr lang="en-GB" sz="2200" dirty="0"/>
              <a:t> - to target underperforming learners.</a:t>
            </a:r>
            <a:endParaRPr sz="2200" dirty="0"/>
          </a:p>
          <a:p>
            <a:pPr marL="914400" lvl="0" indent="-4572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sz="2200" dirty="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AutoNum type="arabicPeriod"/>
            </a:pPr>
            <a:r>
              <a:rPr lang="en-GB" sz="2200" dirty="0"/>
              <a:t>You can </a:t>
            </a:r>
            <a:r>
              <a:rPr lang="en-GB" sz="2200" dirty="0">
                <a:solidFill>
                  <a:srgbClr val="2BCAFF"/>
                </a:solidFill>
              </a:rPr>
              <a:t>personalise</a:t>
            </a:r>
            <a:r>
              <a:rPr lang="en-GB" sz="2200" dirty="0"/>
              <a:t> many of our activities… or even build your own.</a:t>
            </a:r>
            <a:endParaRPr sz="2200" dirty="0"/>
          </a:p>
        </p:txBody>
      </p:sp>
      <p:pic>
        <p:nvPicPr>
          <p:cNvPr id="88" name="Google Shape;8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64444" y="1410078"/>
            <a:ext cx="2160001" cy="103553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9" name="Google Shape;8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30999" y="4669424"/>
            <a:ext cx="640000" cy="3936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90" name="Google Shape;90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11550" y="4041554"/>
            <a:ext cx="1081594" cy="10214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91" name="Google Shape;91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42850" y="2571750"/>
            <a:ext cx="2160000" cy="1343647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92" name="Google Shape;92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842857" y="304925"/>
            <a:ext cx="2160001" cy="102793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>
            <a:spLocks noGrp="1"/>
          </p:cNvSpPr>
          <p:nvPr>
            <p:ph type="ctrTitle"/>
          </p:nvPr>
        </p:nvSpPr>
        <p:spPr>
          <a:xfrm>
            <a:off x="311700" y="238850"/>
            <a:ext cx="8520600" cy="85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100"/>
              <a:t>3 points for </a:t>
            </a:r>
            <a:r>
              <a:rPr lang="en-GB" sz="5100">
                <a:solidFill>
                  <a:srgbClr val="1155CC"/>
                </a:solidFill>
              </a:rPr>
              <a:t>Middle Leaders</a:t>
            </a:r>
            <a:endParaRPr sz="5100"/>
          </a:p>
        </p:txBody>
      </p:sp>
      <p:sp>
        <p:nvSpPr>
          <p:cNvPr id="98" name="Google Shape;98;p17"/>
          <p:cNvSpPr txBox="1">
            <a:spLocks noGrp="1"/>
          </p:cNvSpPr>
          <p:nvPr>
            <p:ph type="subTitle" idx="1"/>
          </p:nvPr>
        </p:nvSpPr>
        <p:spPr>
          <a:xfrm>
            <a:off x="3131100" y="1055625"/>
            <a:ext cx="5863800" cy="369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/>
              <a:t>Think </a:t>
            </a:r>
            <a:r>
              <a:rPr lang="en-GB" sz="2200">
                <a:solidFill>
                  <a:srgbClr val="1155CC"/>
                </a:solidFill>
              </a:rPr>
              <a:t>Intent, Implementation, Impact</a:t>
            </a:r>
            <a:r>
              <a:rPr lang="en-GB" sz="2200"/>
              <a:t>:</a:t>
            </a:r>
            <a:endParaRPr sz="220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AutoNum type="arabicPeriod"/>
            </a:pPr>
            <a:r>
              <a:rPr lang="en-GB" sz="2200"/>
              <a:t>You can plan SAM Learning activities into your </a:t>
            </a:r>
            <a:r>
              <a:rPr lang="en-GB" sz="2200">
                <a:solidFill>
                  <a:srgbClr val="2BCAFF"/>
                </a:solidFill>
              </a:rPr>
              <a:t>schemes of work</a:t>
            </a:r>
            <a:r>
              <a:rPr lang="en-GB" sz="2200"/>
              <a:t>.</a:t>
            </a:r>
            <a:endParaRPr sz="2200"/>
          </a:p>
          <a:p>
            <a:pPr marL="457200" lvl="0" indent="-368300" algn="l" rtl="0">
              <a:spcBef>
                <a:spcPts val="800"/>
              </a:spcBef>
              <a:spcAft>
                <a:spcPts val="0"/>
              </a:spcAft>
              <a:buSzPts val="2200"/>
              <a:buAutoNum type="arabicPeriod"/>
            </a:pPr>
            <a:r>
              <a:rPr lang="en-GB" sz="2200"/>
              <a:t>You can include SAM Learning in your </a:t>
            </a:r>
            <a:r>
              <a:rPr lang="en-GB" sz="2200">
                <a:solidFill>
                  <a:srgbClr val="2BCAFF"/>
                </a:solidFill>
              </a:rPr>
              <a:t>homework and intervention policies</a:t>
            </a:r>
            <a:r>
              <a:rPr lang="en-GB" sz="2200"/>
              <a:t> (Wave 1 and 2 Groups).</a:t>
            </a:r>
            <a:endParaRPr sz="2200"/>
          </a:p>
          <a:p>
            <a:pPr marL="457200" lvl="0" indent="-368300" algn="l" rtl="0">
              <a:spcBef>
                <a:spcPts val="800"/>
              </a:spcBef>
              <a:spcAft>
                <a:spcPts val="0"/>
              </a:spcAft>
              <a:buSzPts val="2200"/>
              <a:buAutoNum type="arabicPeriod"/>
            </a:pPr>
            <a:r>
              <a:rPr lang="en-GB" sz="2200"/>
              <a:t>You can </a:t>
            </a:r>
            <a:r>
              <a:rPr lang="en-GB" sz="2200">
                <a:solidFill>
                  <a:srgbClr val="2BCAFF"/>
                </a:solidFill>
              </a:rPr>
              <a:t>monitor and review</a:t>
            </a:r>
            <a:r>
              <a:rPr lang="en-GB" sz="2200"/>
              <a:t> learner performance - by task, progress or usage.</a:t>
            </a:r>
            <a:endParaRPr sz="220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GB" sz="2000" i="1">
                <a:solidFill>
                  <a:srgbClr val="00499B"/>
                </a:solidFill>
              </a:rPr>
              <a:t>Contact your School Success Manager to </a:t>
            </a:r>
            <a:r>
              <a:rPr lang="en-GB" sz="2000" b="1" i="1">
                <a:solidFill>
                  <a:srgbClr val="00499B"/>
                </a:solidFill>
              </a:rPr>
              <a:t>book us into a Team Meeting</a:t>
            </a:r>
            <a:r>
              <a:rPr lang="en-GB" sz="2000" i="1">
                <a:solidFill>
                  <a:srgbClr val="00499B"/>
                </a:solidFill>
              </a:rPr>
              <a:t>.</a:t>
            </a:r>
            <a:endParaRPr sz="2000">
              <a:solidFill>
                <a:srgbClr val="00499B"/>
              </a:solidFill>
            </a:endParaRPr>
          </a:p>
        </p:txBody>
      </p:sp>
      <p:pic>
        <p:nvPicPr>
          <p:cNvPr id="99" name="Google Shape;9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30999" y="4669424"/>
            <a:ext cx="640000" cy="3936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00" name="Google Shape;100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0925" y="1055625"/>
            <a:ext cx="2520000" cy="189033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01" name="Google Shape;101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9100" y="3091931"/>
            <a:ext cx="2523658" cy="189274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8"/>
          <p:cNvSpPr txBox="1">
            <a:spLocks noGrp="1"/>
          </p:cNvSpPr>
          <p:nvPr>
            <p:ph type="ctrTitle"/>
          </p:nvPr>
        </p:nvSpPr>
        <p:spPr>
          <a:xfrm>
            <a:off x="3642500" y="238850"/>
            <a:ext cx="5247900" cy="85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500"/>
              <a:t>Get started quickly</a:t>
            </a:r>
            <a:endParaRPr sz="4500"/>
          </a:p>
        </p:txBody>
      </p:sp>
      <p:sp>
        <p:nvSpPr>
          <p:cNvPr id="107" name="Google Shape;107;p18"/>
          <p:cNvSpPr txBox="1">
            <a:spLocks noGrp="1"/>
          </p:cNvSpPr>
          <p:nvPr>
            <p:ph type="subTitle" idx="1"/>
          </p:nvPr>
        </p:nvSpPr>
        <p:spPr>
          <a:xfrm>
            <a:off x="3664500" y="1055625"/>
            <a:ext cx="5322600" cy="369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AutoNum type="arabicPeriod"/>
            </a:pPr>
            <a:r>
              <a:rPr lang="en-GB" sz="2200"/>
              <a:t>New staff - if you haven’t received a </a:t>
            </a:r>
            <a:r>
              <a:rPr lang="en-GB" sz="2200">
                <a:solidFill>
                  <a:srgbClr val="2BCAFF"/>
                </a:solidFill>
              </a:rPr>
              <a:t>registration email</a:t>
            </a:r>
            <a:r>
              <a:rPr lang="en-GB" sz="2200"/>
              <a:t>, speak to your school’s SAM Learning Coordinator.</a:t>
            </a:r>
            <a:endParaRPr sz="2200"/>
          </a:p>
          <a:p>
            <a:pPr marL="457200" lvl="0" indent="-368300" algn="l" rtl="0">
              <a:spcBef>
                <a:spcPts val="800"/>
              </a:spcBef>
              <a:spcAft>
                <a:spcPts val="0"/>
              </a:spcAft>
              <a:buSzPts val="2200"/>
              <a:buAutoNum type="arabicPeriod"/>
            </a:pPr>
            <a:r>
              <a:rPr lang="en-GB" sz="2200"/>
              <a:t>Existing Staff - refer to the  </a:t>
            </a:r>
            <a:r>
              <a:rPr lang="en-GB" sz="2200">
                <a:solidFill>
                  <a:srgbClr val="2BCAFF"/>
                </a:solidFill>
              </a:rPr>
              <a:t>September Checklists</a:t>
            </a:r>
            <a:r>
              <a:rPr lang="en-GB" sz="2200"/>
              <a:t> (your SAMCo has a copy, or find it online).</a:t>
            </a:r>
            <a:endParaRPr sz="2200"/>
          </a:p>
          <a:p>
            <a:pPr marL="457200" lvl="0" indent="-368300" algn="l" rtl="0">
              <a:spcBef>
                <a:spcPts val="800"/>
              </a:spcBef>
              <a:spcAft>
                <a:spcPts val="800"/>
              </a:spcAft>
              <a:buSzPts val="2200"/>
              <a:buAutoNum type="arabicPeriod"/>
            </a:pPr>
            <a:r>
              <a:rPr lang="en-GB" sz="2200"/>
              <a:t>For help, use our </a:t>
            </a:r>
            <a:r>
              <a:rPr lang="en-GB" sz="2200">
                <a:solidFill>
                  <a:srgbClr val="2BCAFF"/>
                </a:solidFill>
              </a:rPr>
              <a:t>CPD Centre</a:t>
            </a:r>
            <a:r>
              <a:rPr lang="en-GB" sz="2200"/>
              <a:t> and </a:t>
            </a:r>
            <a:r>
              <a:rPr lang="en-GB" sz="2200">
                <a:solidFill>
                  <a:srgbClr val="2BCAFF"/>
                </a:solidFill>
              </a:rPr>
              <a:t>support</a:t>
            </a:r>
            <a:r>
              <a:rPr lang="en-GB" sz="2200"/>
              <a:t> pages.</a:t>
            </a:r>
            <a:endParaRPr sz="2200"/>
          </a:p>
        </p:txBody>
      </p:sp>
      <p:pic>
        <p:nvPicPr>
          <p:cNvPr id="108" name="Google Shape;10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30999" y="4669424"/>
            <a:ext cx="640000" cy="3936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09" name="Google Shape;10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3337700" cy="4674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766</Words>
  <Application>Microsoft Office PowerPoint</Application>
  <PresentationFormat>On-screen Show (16:9)</PresentationFormat>
  <Paragraphs>68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Arial</vt:lpstr>
      <vt:lpstr>Simple Light</vt:lpstr>
      <vt:lpstr>Welcome Back! </vt:lpstr>
      <vt:lpstr>What’s new…?</vt:lpstr>
      <vt:lpstr>What’s coming…?</vt:lpstr>
      <vt:lpstr>3 points for Teachers</vt:lpstr>
      <vt:lpstr>3 points for Middle Leaders</vt:lpstr>
      <vt:lpstr>Get started quickly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Back!</dc:title>
  <dc:creator>David Brown</dc:creator>
  <cp:lastModifiedBy>David Brown</cp:lastModifiedBy>
  <cp:revision>2</cp:revision>
  <dcterms:modified xsi:type="dcterms:W3CDTF">2021-08-11T11:21:51Z</dcterms:modified>
</cp:coreProperties>
</file>