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95ce27e8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95ce27e8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-GB" sz="1200">
                <a:solidFill>
                  <a:srgbClr val="0000FF"/>
                </a:solidFill>
              </a:rPr>
              <a:t>Thousands of high quality revision and assessment resources are ready for you to use - across a large range of subjects.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-GB" sz="1200">
                <a:solidFill>
                  <a:srgbClr val="0000FF"/>
                </a:solidFill>
              </a:rPr>
              <a:t>The work is marked for you - reducing your workload.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-GB" sz="1200">
                <a:solidFill>
                  <a:srgbClr val="0000FF"/>
                </a:solidFill>
              </a:rPr>
              <a:t>You can create your own intervention groups to monitor or set work to targeted learners.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-GB" sz="1200">
                <a:solidFill>
                  <a:srgbClr val="0000FF"/>
                </a:solidFill>
              </a:rPr>
              <a:t>The progress and usage reports quickly let you know how well your learners are doing.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-GB" sz="1200">
                <a:solidFill>
                  <a:srgbClr val="0000FF"/>
                </a:solidFill>
              </a:rPr>
              <a:t>We will provide you with all the support and training you need.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-GB" sz="1200">
                <a:solidFill>
                  <a:srgbClr val="0000FF"/>
                </a:solidFill>
              </a:rPr>
              <a:t>The Fischer Family Trust has proven that regular use of SAM Learning boosts GCSE results.</a:t>
            </a:r>
            <a:endParaRPr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74a89a52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74a89a52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case you have missed our newsletters and message board announcements last year, here’s a brief summary of what we did.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96fbdb8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96fbdb8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GroupCall for Teachers will be up and running for September - just as we have always linked your learners to classes - now we can link your teachers to their classes - which makes getting started even easier.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QLA will give teachers an overview of how well learners have done in different parts of tasks - allowing you to respond to their weak areas with targeted teaching.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96fbdb8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96fbdb8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resources are ready there for you - and auto-marking will help you to manage your workload.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think about any one of your classes, you might identify a handful of learners who would benefit from a little more focussed attention - make a group of these pupils.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 Learning’s Activity Creator is a little like powerpoint… you can create and edit content or question pages - and add your own images or sound clips - and link to YouTube and other websites.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96fbdb8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96fbdb87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Middle leaders can use SAM Learning to support your organisation and development plan: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there are topic lists available from our home page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you can make your own groups for monitoring or intervention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our market-leading reporting suite provides great summaries of learner achievements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resources for middle leaders are available on the support pages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6fbdb8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6fbdb8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Staff - get yourself registered - why not have a go at setting a task for one of next week’s classes?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year, we have also produced brief checklists to help you to get up and running quickly.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to our support pages for useful “how to” guidance.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- have a good year.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5114400" cy="572700"/>
          </a:xfrm>
          <a:prstGeom prst="rect">
            <a:avLst/>
          </a:prstGeom>
          <a:effectLst>
            <a:outerShdw blurRad="57150" dist="19050" dir="5400000" algn="bl" rotWithShape="0">
              <a:srgbClr val="FFF2CC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499B"/>
                </a:solidFill>
              </a:rPr>
              <a:t>Welcome Back! </a:t>
            </a:r>
            <a:endParaRPr sz="3200">
              <a:solidFill>
                <a:srgbClr val="00499B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999" y="4669424"/>
            <a:ext cx="6400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18593" r="16757"/>
          <a:stretch/>
        </p:blipFill>
        <p:spPr>
          <a:xfrm>
            <a:off x="5603400" y="0"/>
            <a:ext cx="35405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9925" y="146675"/>
            <a:ext cx="3289476" cy="448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769350"/>
            <a:ext cx="5082300" cy="4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1155CC"/>
                </a:solidFill>
              </a:rPr>
              <a:t>Q: Why use SAM Learning this year?</a:t>
            </a:r>
            <a:endParaRPr sz="2900">
              <a:solidFill>
                <a:srgbClr val="1155CC"/>
              </a:solidFill>
            </a:endParaRPr>
          </a:p>
          <a:p>
            <a:pPr marL="360000" lvl="0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1155CC"/>
                </a:solidFill>
              </a:rPr>
              <a:t>A: It benefits your learners - and saves you time!</a:t>
            </a:r>
            <a:endParaRPr sz="29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155CC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>
                <a:solidFill>
                  <a:srgbClr val="2BCAFF"/>
                </a:solidFill>
              </a:rPr>
              <a:t>Find Gaps</a:t>
            </a:r>
            <a:r>
              <a:rPr lang="en-GB" sz="2400"/>
              <a:t> and </a:t>
            </a:r>
            <a:r>
              <a:rPr lang="en-GB" sz="2400">
                <a:solidFill>
                  <a:srgbClr val="2BCAFF"/>
                </a:solidFill>
              </a:rPr>
              <a:t>Fill Gaps</a:t>
            </a:r>
            <a:r>
              <a:rPr lang="en-GB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>
                <a:solidFill>
                  <a:srgbClr val="2BCAFF"/>
                </a:solidFill>
              </a:rPr>
              <a:t>Reduce</a:t>
            </a:r>
            <a:r>
              <a:rPr lang="en-GB" sz="2400"/>
              <a:t> your </a:t>
            </a:r>
            <a:r>
              <a:rPr lang="en-GB" sz="2400">
                <a:solidFill>
                  <a:srgbClr val="2BCAFF"/>
                </a:solidFill>
              </a:rPr>
              <a:t>workload</a:t>
            </a:r>
            <a:r>
              <a:rPr lang="en-GB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Be confident in a </a:t>
            </a:r>
            <a:r>
              <a:rPr lang="en-GB" sz="2400">
                <a:solidFill>
                  <a:srgbClr val="2BCAFF"/>
                </a:solidFill>
              </a:rPr>
              <a:t>proven system</a:t>
            </a:r>
            <a:r>
              <a:rPr lang="en-GB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Get all the </a:t>
            </a:r>
            <a:r>
              <a:rPr lang="en-GB" sz="2400">
                <a:solidFill>
                  <a:srgbClr val="2BCAFF"/>
                </a:solidFill>
              </a:rPr>
              <a:t>support and training</a:t>
            </a:r>
            <a:r>
              <a:rPr lang="en-GB" sz="2400"/>
              <a:t> you need.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238850"/>
            <a:ext cx="8520600" cy="8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new…?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907250"/>
            <a:ext cx="5230500" cy="3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1155CC"/>
                </a:solidFill>
              </a:rPr>
              <a:t>In the last year</a:t>
            </a:r>
            <a:r>
              <a:rPr lang="en-GB" sz="1600" dirty="0"/>
              <a:t> we...</a:t>
            </a:r>
            <a:endParaRPr sz="1600" dirty="0"/>
          </a:p>
          <a:p>
            <a:pPr indent="-330200" algn="l">
              <a:spcBef>
                <a:spcPts val="400"/>
              </a:spcBef>
              <a:buSzPts val="1600"/>
              <a:buFont typeface="Arial"/>
              <a:buAutoNum type="arabicPeriod"/>
            </a:pPr>
            <a:r>
              <a:rPr lang="en-US" sz="1600" dirty="0"/>
              <a:t>Helped you through </a:t>
            </a:r>
            <a:r>
              <a:rPr lang="en-US" sz="1600" dirty="0">
                <a:solidFill>
                  <a:srgbClr val="2BCAFF"/>
                </a:solidFill>
              </a:rPr>
              <a:t>Lockdown</a:t>
            </a:r>
            <a:r>
              <a:rPr lang="en-US" sz="1600" dirty="0"/>
              <a:t> with unbroken service and swift support.</a:t>
            </a:r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 dirty="0"/>
              <a:t>Added </a:t>
            </a:r>
            <a:r>
              <a:rPr lang="en-GB" sz="1600" dirty="0">
                <a:solidFill>
                  <a:srgbClr val="2BCAFF"/>
                </a:solidFill>
              </a:rPr>
              <a:t>Question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2BCAFF"/>
                </a:solidFill>
              </a:rPr>
              <a:t>Level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2BCAFF"/>
                </a:solidFill>
              </a:rPr>
              <a:t>Analysis</a:t>
            </a:r>
            <a:r>
              <a:rPr lang="en-GB" sz="1600" dirty="0"/>
              <a:t> Reports.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 dirty="0"/>
              <a:t>Improved the </a:t>
            </a:r>
            <a:r>
              <a:rPr lang="en-GB" sz="1600" dirty="0">
                <a:solidFill>
                  <a:srgbClr val="2BCAFF"/>
                </a:solidFill>
              </a:rPr>
              <a:t>task setting interface</a:t>
            </a:r>
            <a:r>
              <a:rPr lang="en-GB" sz="1600" dirty="0"/>
              <a:t>.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 dirty="0"/>
              <a:t>Identified</a:t>
            </a:r>
            <a:r>
              <a:rPr lang="en-GB" sz="1600" dirty="0">
                <a:solidFill>
                  <a:srgbClr val="2BCAFF"/>
                </a:solidFill>
              </a:rPr>
              <a:t> New </a:t>
            </a:r>
            <a:r>
              <a:rPr lang="en-GB" sz="1600" dirty="0"/>
              <a:t>and</a:t>
            </a:r>
            <a:r>
              <a:rPr lang="en-GB" sz="1600" dirty="0">
                <a:solidFill>
                  <a:srgbClr val="2BCAFF"/>
                </a:solidFill>
              </a:rPr>
              <a:t> Key Content </a:t>
            </a:r>
            <a:r>
              <a:rPr lang="en-GB" sz="1600" dirty="0"/>
              <a:t>for</a:t>
            </a:r>
            <a:r>
              <a:rPr lang="en-GB" sz="1600" dirty="0">
                <a:solidFill>
                  <a:srgbClr val="2BCAFF"/>
                </a:solidFill>
              </a:rPr>
              <a:t> </a:t>
            </a:r>
            <a:r>
              <a:rPr lang="en-GB" sz="1600" dirty="0"/>
              <a:t>you.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 dirty="0"/>
              <a:t>Added </a:t>
            </a:r>
            <a:r>
              <a:rPr lang="en-GB" sz="1600" dirty="0">
                <a:solidFill>
                  <a:srgbClr val="2BCAFF"/>
                </a:solidFill>
              </a:rPr>
              <a:t>more resources</a:t>
            </a:r>
            <a:r>
              <a:rPr lang="en-GB" sz="1600" dirty="0"/>
              <a:t> every month, including: Diagnostics and GCSE Exam Essentials for core.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 dirty="0"/>
              <a:t>Launched</a:t>
            </a:r>
            <a:r>
              <a:rPr lang="en-GB" sz="1600" dirty="0">
                <a:solidFill>
                  <a:srgbClr val="2BCAFF"/>
                </a:solidFill>
              </a:rPr>
              <a:t> </a:t>
            </a:r>
            <a:r>
              <a:rPr lang="en-GB" sz="1600" dirty="0"/>
              <a:t>the</a:t>
            </a:r>
            <a:r>
              <a:rPr lang="en-GB" sz="1600" dirty="0">
                <a:solidFill>
                  <a:srgbClr val="2BCAFF"/>
                </a:solidFill>
              </a:rPr>
              <a:t> CPD Centre </a:t>
            </a:r>
            <a:r>
              <a:rPr lang="en-GB" sz="1600" dirty="0"/>
              <a:t>and</a:t>
            </a:r>
            <a:r>
              <a:rPr lang="en-GB" sz="1600" dirty="0">
                <a:solidFill>
                  <a:srgbClr val="2BCAFF"/>
                </a:solidFill>
              </a:rPr>
              <a:t> </a:t>
            </a:r>
            <a:r>
              <a:rPr lang="en-GB" sz="1600" dirty="0"/>
              <a:t>improved</a:t>
            </a:r>
            <a:r>
              <a:rPr lang="en-GB" sz="1600" dirty="0">
                <a:solidFill>
                  <a:srgbClr val="2BCAFF"/>
                </a:solidFill>
              </a:rPr>
              <a:t> </a:t>
            </a:r>
            <a:r>
              <a:rPr lang="en-GB" sz="1600" dirty="0"/>
              <a:t>the</a:t>
            </a:r>
            <a:r>
              <a:rPr lang="en-GB" sz="1600" dirty="0">
                <a:solidFill>
                  <a:srgbClr val="2BCAFF"/>
                </a:solidFill>
              </a:rPr>
              <a:t> Message Board.</a:t>
            </a:r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 dirty="0"/>
              <a:t>Linked to your </a:t>
            </a:r>
            <a:r>
              <a:rPr lang="en-GB" sz="1600" dirty="0">
                <a:solidFill>
                  <a:srgbClr val="00B0F0"/>
                </a:solidFill>
              </a:rPr>
              <a:t>Homework Setting </a:t>
            </a:r>
            <a:r>
              <a:rPr lang="en-GB" sz="1600" dirty="0"/>
              <a:t>software.</a:t>
            </a:r>
            <a:endParaRPr sz="1600" dirty="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999" y="4669424"/>
            <a:ext cx="6400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819" y="4141850"/>
            <a:ext cx="3060000" cy="76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4605" y="3261991"/>
            <a:ext cx="6381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3607" y="3292266"/>
            <a:ext cx="587150" cy="5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6628" y="3292266"/>
            <a:ext cx="587150" cy="5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77625" y="3385816"/>
            <a:ext cx="4286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79275" y="1792348"/>
            <a:ext cx="2889851" cy="13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3607" y="203025"/>
            <a:ext cx="2912643" cy="13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BE1CA34-975A-4D69-8A4B-8EB1635AD4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905" y="4037970"/>
            <a:ext cx="5715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BA807-F70C-4666-B651-CEADBE6A29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2278" y="4080983"/>
            <a:ext cx="571500" cy="466725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95BCBCE1-144C-457D-B660-43953FFA5F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9091" y="4014308"/>
            <a:ext cx="571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11700" y="238850"/>
            <a:ext cx="8520600" cy="8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coming…?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2501550" y="1055625"/>
            <a:ext cx="6330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155CC"/>
                </a:solidFill>
              </a:rPr>
              <a:t>Right now</a:t>
            </a:r>
            <a:r>
              <a:rPr lang="en-GB" sz="2000"/>
              <a:t> we are working on...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Converting activities to run better on </a:t>
            </a:r>
            <a:r>
              <a:rPr lang="en-GB" sz="2000">
                <a:solidFill>
                  <a:srgbClr val="2BCAFF"/>
                </a:solidFill>
              </a:rPr>
              <a:t>small-screen</a:t>
            </a:r>
            <a:r>
              <a:rPr lang="en-GB" sz="2000"/>
              <a:t> </a:t>
            </a:r>
            <a:r>
              <a:rPr lang="en-GB" sz="2000">
                <a:solidFill>
                  <a:srgbClr val="2BCAFF"/>
                </a:solidFill>
              </a:rPr>
              <a:t>devices</a:t>
            </a:r>
            <a:r>
              <a:rPr lang="en-GB" sz="2000"/>
              <a:t>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Simplifying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that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initial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Teacher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‘learning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overhead’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to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help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you</a:t>
            </a:r>
            <a:r>
              <a:rPr lang="en-GB" sz="2000">
                <a:solidFill>
                  <a:srgbClr val="2BCAFF"/>
                </a:solidFill>
              </a:rPr>
              <a:t> </a:t>
            </a:r>
            <a:r>
              <a:rPr lang="en-GB" sz="2000"/>
              <a:t>to</a:t>
            </a:r>
            <a:r>
              <a:rPr lang="en-GB" sz="2000">
                <a:solidFill>
                  <a:srgbClr val="2BCAFF"/>
                </a:solidFill>
              </a:rPr>
              <a:t> get started even quicker</a:t>
            </a:r>
            <a:r>
              <a:rPr lang="en-GB" sz="2000"/>
              <a:t>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Focussed Support on the problems that affect Schools, such as: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GB" sz="2000">
                <a:solidFill>
                  <a:srgbClr val="2BCAFF"/>
                </a:solidFill>
              </a:rPr>
              <a:t>Year</a:t>
            </a:r>
            <a:r>
              <a:rPr lang="en-GB" sz="2000"/>
              <a:t> </a:t>
            </a:r>
            <a:r>
              <a:rPr lang="en-GB" sz="2000">
                <a:solidFill>
                  <a:srgbClr val="2BCAFF"/>
                </a:solidFill>
              </a:rPr>
              <a:t>7</a:t>
            </a:r>
            <a:r>
              <a:rPr lang="en-GB" sz="2000"/>
              <a:t> Baselining and Intervention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GB" sz="2000">
                <a:solidFill>
                  <a:srgbClr val="2BCAFF"/>
                </a:solidFill>
              </a:rPr>
              <a:t>Subject-Level</a:t>
            </a:r>
            <a:r>
              <a:rPr lang="en-GB" sz="2000"/>
              <a:t> Support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...and lots of other exciting developments that we’ll announce when they’re on their way!</a:t>
            </a:r>
            <a:endParaRPr sz="20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999" y="4669424"/>
            <a:ext cx="6400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73" y="1206373"/>
            <a:ext cx="2069850" cy="1545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700" y="3008231"/>
            <a:ext cx="2160000" cy="16207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311700" y="238850"/>
            <a:ext cx="8520600" cy="8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points for </a:t>
            </a:r>
            <a:r>
              <a:rPr lang="en-GB">
                <a:solidFill>
                  <a:srgbClr val="1155CC"/>
                </a:solidFill>
              </a:rPr>
              <a:t>Teachers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207624" y="1091150"/>
            <a:ext cx="56349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GB" sz="2200" dirty="0"/>
              <a:t>SAM Learning has thousands of activities - </a:t>
            </a:r>
            <a:r>
              <a:rPr lang="en-GB" sz="2200" dirty="0">
                <a:solidFill>
                  <a:srgbClr val="2BCAFF"/>
                </a:solidFill>
              </a:rPr>
              <a:t>the system will mark them,</a:t>
            </a:r>
            <a:r>
              <a:rPr lang="en-GB" sz="2200" dirty="0"/>
              <a:t> email the scores - and identify gaps!</a:t>
            </a:r>
            <a:endParaRPr sz="2200" dirty="0"/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GB" sz="2200" dirty="0"/>
              <a:t>You can </a:t>
            </a:r>
            <a:r>
              <a:rPr lang="en-GB" sz="2200" dirty="0">
                <a:solidFill>
                  <a:srgbClr val="2BCAFF"/>
                </a:solidFill>
              </a:rPr>
              <a:t>set up your own Classroom Differentiation Groups</a:t>
            </a:r>
            <a:r>
              <a:rPr lang="en-GB" sz="2200" dirty="0"/>
              <a:t> - to target underperforming learners.</a:t>
            </a:r>
            <a:endParaRPr sz="2200" dirty="0"/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 dirty="0"/>
              <a:t>You can </a:t>
            </a:r>
            <a:r>
              <a:rPr lang="en-GB" sz="2200" dirty="0">
                <a:solidFill>
                  <a:srgbClr val="2BCAFF"/>
                </a:solidFill>
              </a:rPr>
              <a:t>personalise</a:t>
            </a:r>
            <a:r>
              <a:rPr lang="en-GB" sz="2200" dirty="0"/>
              <a:t> many of our activities… or even build your own.</a:t>
            </a:r>
            <a:endParaRPr sz="2200" dirty="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444" y="1410078"/>
            <a:ext cx="2160001" cy="10355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0999" y="4669424"/>
            <a:ext cx="6400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550" y="4041554"/>
            <a:ext cx="1081594" cy="1021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2850" y="2571750"/>
            <a:ext cx="2160000" cy="13436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2" name="Google Shape;9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2857" y="304925"/>
            <a:ext cx="2160001" cy="10279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311700" y="238850"/>
            <a:ext cx="8520600" cy="8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/>
              <a:t>3 points for </a:t>
            </a:r>
            <a:r>
              <a:rPr lang="en-GB" sz="5100">
                <a:solidFill>
                  <a:srgbClr val="1155CC"/>
                </a:solidFill>
              </a:rPr>
              <a:t>Middle Leaders</a:t>
            </a:r>
            <a:endParaRPr sz="5100"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3131100" y="1055625"/>
            <a:ext cx="58638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Think </a:t>
            </a:r>
            <a:r>
              <a:rPr lang="en-GB" sz="2200">
                <a:solidFill>
                  <a:srgbClr val="1155CC"/>
                </a:solidFill>
              </a:rPr>
              <a:t>Intent, Implementation, Impact</a:t>
            </a:r>
            <a:r>
              <a:rPr lang="en-GB" sz="2200"/>
              <a:t>: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You can plan SAM Learning activities into your </a:t>
            </a:r>
            <a:r>
              <a:rPr lang="en-GB" sz="2200">
                <a:solidFill>
                  <a:srgbClr val="2BCAFF"/>
                </a:solidFill>
              </a:rPr>
              <a:t>schemes of work</a:t>
            </a:r>
            <a:r>
              <a:rPr lang="en-GB" sz="2200"/>
              <a:t>.</a:t>
            </a: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You can include SAM Learning in your </a:t>
            </a:r>
            <a:r>
              <a:rPr lang="en-GB" sz="2200">
                <a:solidFill>
                  <a:srgbClr val="2BCAFF"/>
                </a:solidFill>
              </a:rPr>
              <a:t>homework and intervention policies</a:t>
            </a:r>
            <a:r>
              <a:rPr lang="en-GB" sz="2200"/>
              <a:t> (Wave 1 and 2 Groups).</a:t>
            </a: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You can </a:t>
            </a:r>
            <a:r>
              <a:rPr lang="en-GB" sz="2200">
                <a:solidFill>
                  <a:srgbClr val="2BCAFF"/>
                </a:solidFill>
              </a:rPr>
              <a:t>monitor and review</a:t>
            </a:r>
            <a:r>
              <a:rPr lang="en-GB" sz="2200"/>
              <a:t> learner performance - by task, progress or usage.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rgbClr val="00499B"/>
                </a:solidFill>
              </a:rPr>
              <a:t>Contact your School Success Manager to </a:t>
            </a:r>
            <a:r>
              <a:rPr lang="en-GB" sz="2000" b="1" i="1">
                <a:solidFill>
                  <a:srgbClr val="00499B"/>
                </a:solidFill>
              </a:rPr>
              <a:t>book us into a Team Meeting</a:t>
            </a:r>
            <a:r>
              <a:rPr lang="en-GB" sz="2000" i="1">
                <a:solidFill>
                  <a:srgbClr val="00499B"/>
                </a:solidFill>
              </a:rPr>
              <a:t>.</a:t>
            </a:r>
            <a:endParaRPr sz="2000">
              <a:solidFill>
                <a:srgbClr val="00499B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999" y="4669424"/>
            <a:ext cx="6400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25" y="1055625"/>
            <a:ext cx="2520000" cy="1890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100" y="3091931"/>
            <a:ext cx="2523658" cy="18927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ctrTitle"/>
          </p:nvPr>
        </p:nvSpPr>
        <p:spPr>
          <a:xfrm>
            <a:off x="3642500" y="238850"/>
            <a:ext cx="5247900" cy="8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Get started quickly</a:t>
            </a:r>
            <a:endParaRPr sz="45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3664500" y="1055625"/>
            <a:ext cx="53226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New staff - if you haven’t received a </a:t>
            </a:r>
            <a:r>
              <a:rPr lang="en-GB" sz="2200">
                <a:solidFill>
                  <a:srgbClr val="2BCAFF"/>
                </a:solidFill>
              </a:rPr>
              <a:t>registration email</a:t>
            </a:r>
            <a:r>
              <a:rPr lang="en-GB" sz="2200"/>
              <a:t>, speak to your school’s SAM Learning Coordinator.</a:t>
            </a: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Existing Staff - refer to the  </a:t>
            </a:r>
            <a:r>
              <a:rPr lang="en-GB" sz="2200">
                <a:solidFill>
                  <a:srgbClr val="2BCAFF"/>
                </a:solidFill>
              </a:rPr>
              <a:t>September Checklists</a:t>
            </a:r>
            <a:r>
              <a:rPr lang="en-GB" sz="2200"/>
              <a:t> (your SAMCo has a copy, or find it online).</a:t>
            </a: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800"/>
              </a:spcAft>
              <a:buSzPts val="2200"/>
              <a:buAutoNum type="arabicPeriod"/>
            </a:pPr>
            <a:r>
              <a:rPr lang="en-GB" sz="2200"/>
              <a:t>For help, use our </a:t>
            </a:r>
            <a:r>
              <a:rPr lang="en-GB" sz="2200">
                <a:solidFill>
                  <a:srgbClr val="2BCAFF"/>
                </a:solidFill>
              </a:rPr>
              <a:t>CPD Centre</a:t>
            </a:r>
            <a:r>
              <a:rPr lang="en-GB" sz="2200"/>
              <a:t> and </a:t>
            </a:r>
            <a:r>
              <a:rPr lang="en-GB" sz="2200">
                <a:solidFill>
                  <a:srgbClr val="2BCAFF"/>
                </a:solidFill>
              </a:rPr>
              <a:t>support</a:t>
            </a:r>
            <a:r>
              <a:rPr lang="en-GB" sz="2200"/>
              <a:t> pages.</a:t>
            </a:r>
            <a:endParaRPr sz="22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999" y="4669424"/>
            <a:ext cx="6400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337700" cy="4674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766</Words>
  <Application>Microsoft Office PowerPoint</Application>
  <PresentationFormat>On-screen Show (16:9)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Welcome Back! </vt:lpstr>
      <vt:lpstr>What’s new…?</vt:lpstr>
      <vt:lpstr>What’s coming…?</vt:lpstr>
      <vt:lpstr>3 points for Teachers</vt:lpstr>
      <vt:lpstr>3 points for Middle Leaders</vt:lpstr>
      <vt:lpstr>Get started quickly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David Brown</dc:creator>
  <cp:lastModifiedBy>David Brown</cp:lastModifiedBy>
  <cp:revision>2</cp:revision>
  <dcterms:modified xsi:type="dcterms:W3CDTF">2021-08-11T11:21:51Z</dcterms:modified>
</cp:coreProperties>
</file>