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5980e6abb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5980e6ab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Welcome to SAM Learning’s Subject Leader Workshop - strategies to help you to get the most for your department from SAM Learning.</a:t>
            </a:r>
            <a:endParaRPr/>
          </a:p>
          <a:p>
            <a:pPr marL="0" lvl="0" indent="0" algn="l" rtl="0">
              <a:spcBef>
                <a:spcPts val="0"/>
              </a:spcBef>
              <a:spcAft>
                <a:spcPts val="0"/>
              </a:spcAft>
              <a:buNone/>
            </a:pPr>
            <a:endParaRPr/>
          </a:p>
          <a:p>
            <a:pPr marL="0" lvl="0" indent="0" algn="l" rtl="0">
              <a:spcBef>
                <a:spcPts val="0"/>
              </a:spcBef>
              <a:spcAft>
                <a:spcPts val="0"/>
              </a:spcAft>
              <a:buNone/>
            </a:pPr>
            <a:r>
              <a:rPr lang="en-GB"/>
              <a:t>This workshop should take between thirty minutes and an hour, depending on the depth of your reflections or discussions.</a:t>
            </a:r>
            <a:endParaRPr/>
          </a:p>
          <a:p>
            <a:pPr marL="0" lvl="0" indent="0" algn="l" rtl="0">
              <a:spcBef>
                <a:spcPts val="0"/>
              </a:spcBef>
              <a:spcAft>
                <a:spcPts val="0"/>
              </a:spcAft>
              <a:buNone/>
            </a:pPr>
            <a:endParaRPr/>
          </a:p>
          <a:p>
            <a:pPr marL="0" lvl="0" indent="0" algn="l" rtl="0">
              <a:spcBef>
                <a:spcPts val="0"/>
              </a:spcBef>
              <a:spcAft>
                <a:spcPts val="0"/>
              </a:spcAft>
              <a:buNone/>
            </a:pPr>
            <a:r>
              <a:rPr lang="en-GB"/>
              <a:t>It will help if you are at a computer and logged in to SAM Learning for this workshop - if possible, log in now so that you can refer to the website as the training progresses.</a:t>
            </a:r>
            <a:endParaRPr/>
          </a:p>
          <a:p>
            <a:pPr marL="0" lvl="0" indent="0" algn="l" rtl="0">
              <a:spcBef>
                <a:spcPts val="0"/>
              </a:spcBef>
              <a:spcAft>
                <a:spcPts val="0"/>
              </a:spcAft>
              <a:buNone/>
            </a:pPr>
            <a:r>
              <a:rPr lang="en-GB"/>
              <a:t>If you can also access your departmental folders / files, that will be useful (but not essential).</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980e6abba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5980e6abba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highlight>
                  <a:srgbClr val="FFFFFF"/>
                </a:highlight>
              </a:rPr>
              <a:t>Having thought about how often to set tasks… you will want to consider how often to access and review progress.</a:t>
            </a:r>
            <a:endParaRPr>
              <a:highlight>
                <a:srgbClr val="FFFFFF"/>
              </a:highlight>
            </a:endParaRPr>
          </a:p>
          <a:p>
            <a:pPr marL="0" lvl="0" indent="0" algn="l" rtl="0">
              <a:lnSpc>
                <a:spcPct val="115000"/>
              </a:lnSpc>
              <a:spcBef>
                <a:spcPts val="0"/>
              </a:spcBef>
              <a:spcAft>
                <a:spcPts val="0"/>
              </a:spcAft>
              <a:buNone/>
            </a:pPr>
            <a:r>
              <a:rPr lang="en-GB">
                <a:highlight>
                  <a:srgbClr val="FFFFFF"/>
                </a:highlight>
              </a:rPr>
              <a:t>(Bear in mind, of course, that the scores from every set task are emailed to your teachers when the task end date is reached.)</a:t>
            </a:r>
            <a:endParaRPr>
              <a:highlight>
                <a:srgbClr val="FFFFFF"/>
              </a:highlight>
            </a:endParaRPr>
          </a:p>
          <a:p>
            <a:pPr marL="0" lvl="0" indent="0" algn="l" rtl="0">
              <a:lnSpc>
                <a:spcPct val="115000"/>
              </a:lnSpc>
              <a:spcBef>
                <a:spcPts val="0"/>
              </a:spcBef>
              <a:spcAft>
                <a:spcPts val="0"/>
              </a:spcAft>
              <a:buNone/>
            </a:pPr>
            <a:r>
              <a:rPr lang="en-GB">
                <a:highlight>
                  <a:srgbClr val="FFFFFF"/>
                </a:highlight>
              </a:rPr>
              <a:t>You will most likely have two or three data collection or reporting points in each year - why not plan to review SAM Learning progress reports the week before?</a:t>
            </a:r>
            <a:endParaRPr>
              <a:highlight>
                <a:srgbClr val="FFFFFF"/>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5980e6abba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5980e6abba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highlight>
                  <a:srgbClr val="FFFFFF"/>
                </a:highlight>
              </a:rPr>
              <a:t>Any system needs to be monitored - especially new initiatives.</a:t>
            </a:r>
            <a:endParaRPr>
              <a:highlight>
                <a:srgbClr val="FFFFFF"/>
              </a:highlight>
            </a:endParaRPr>
          </a:p>
          <a:p>
            <a:pPr marL="0" lvl="0" indent="0" algn="l" rtl="0">
              <a:lnSpc>
                <a:spcPct val="115000"/>
              </a:lnSpc>
              <a:spcBef>
                <a:spcPts val="0"/>
              </a:spcBef>
              <a:spcAft>
                <a:spcPts val="0"/>
              </a:spcAft>
              <a:buNone/>
            </a:pPr>
            <a:r>
              <a:rPr lang="en-GB">
                <a:highlight>
                  <a:srgbClr val="FFFFFF"/>
                </a:highlight>
              </a:rPr>
              <a:t>Discuss with your colleagues how many tasks you think you will each set in, say, half a term.  (You can share the tasks report with them in future subject meetings.)</a:t>
            </a:r>
            <a:endParaRPr>
              <a:highlight>
                <a:srgbClr val="FFFFFF"/>
              </a:highlight>
            </a:endParaRPr>
          </a:p>
          <a:p>
            <a:pPr marL="0" lvl="0" indent="0" algn="l" rtl="0">
              <a:lnSpc>
                <a:spcPct val="115000"/>
              </a:lnSpc>
              <a:spcBef>
                <a:spcPts val="0"/>
              </a:spcBef>
              <a:spcAft>
                <a:spcPts val="0"/>
              </a:spcAft>
              <a:buNone/>
            </a:pPr>
            <a:endParaRPr>
              <a:highlight>
                <a:srgbClr val="FFFFFF"/>
              </a:highlight>
            </a:endParaRPr>
          </a:p>
          <a:p>
            <a:pPr marL="0" lvl="0" indent="0" algn="l" rtl="0">
              <a:lnSpc>
                <a:spcPct val="115000"/>
              </a:lnSpc>
              <a:spcBef>
                <a:spcPts val="0"/>
              </a:spcBef>
              <a:spcAft>
                <a:spcPts val="0"/>
              </a:spcAft>
              <a:buNone/>
            </a:pPr>
            <a:r>
              <a:rPr lang="en-GB">
                <a:highlight>
                  <a:srgbClr val="FFFFFF"/>
                </a:highlight>
              </a:rPr>
              <a:t>Teachers like recognition as much as pupils do - why not offer up a small prize (like a bar of chocolate… or an apple) to the teacher who sets the best number of tasks?</a:t>
            </a:r>
            <a:endParaRPr>
              <a:highlight>
                <a:srgbClr val="FFFFFF"/>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5a36781a0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5a36781a0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 will pause again in a moment to think about this section.</a:t>
            </a:r>
            <a:endParaRPr/>
          </a:p>
          <a:p>
            <a:pPr marL="0" lvl="0" indent="0" algn="l" rtl="0">
              <a:spcBef>
                <a:spcPts val="0"/>
              </a:spcBef>
              <a:spcAft>
                <a:spcPts val="0"/>
              </a:spcAft>
              <a:buNone/>
            </a:pPr>
            <a:r>
              <a:rPr lang="en-GB"/>
              <a:t>Before addressing these questions, have you got a copy of your subject’s homework policy available?  It will help to have it open - you could annotate today’s thoughts in it.</a:t>
            </a:r>
            <a:endParaRPr/>
          </a:p>
          <a:p>
            <a:pPr marL="0" lvl="0" indent="0" algn="l" rtl="0">
              <a:spcBef>
                <a:spcPts val="0"/>
              </a:spcBef>
              <a:spcAft>
                <a:spcPts val="0"/>
              </a:spcAft>
              <a:buNone/>
            </a:pPr>
            <a:endParaRPr/>
          </a:p>
          <a:p>
            <a:pPr marL="0" lvl="0" indent="0" algn="l" rtl="0">
              <a:spcBef>
                <a:spcPts val="0"/>
              </a:spcBef>
              <a:spcAft>
                <a:spcPts val="0"/>
              </a:spcAft>
              <a:buNone/>
            </a:pPr>
            <a:r>
              <a:rPr lang="en-GB"/>
              <a:t>What are your answers to these questions:</a:t>
            </a:r>
            <a:endParaRPr/>
          </a:p>
          <a:p>
            <a:pPr marL="457200" lvl="0" indent="-298450" algn="l" rtl="0">
              <a:spcBef>
                <a:spcPts val="0"/>
              </a:spcBef>
              <a:spcAft>
                <a:spcPts val="0"/>
              </a:spcAft>
              <a:buClr>
                <a:srgbClr val="000000"/>
              </a:buClr>
              <a:buSzPts val="1100"/>
              <a:buAutoNum type="arabicPeriod"/>
            </a:pPr>
            <a:r>
              <a:rPr lang="en-GB"/>
              <a:t>How often would you like your teachers to set SAM Learning tasks?</a:t>
            </a:r>
            <a:endParaRPr/>
          </a:p>
          <a:p>
            <a:pPr marL="457200" lvl="0" indent="-298450" algn="l" rtl="0">
              <a:spcBef>
                <a:spcPts val="0"/>
              </a:spcBef>
              <a:spcAft>
                <a:spcPts val="0"/>
              </a:spcAft>
              <a:buClr>
                <a:srgbClr val="000000"/>
              </a:buClr>
              <a:buSzPts val="1100"/>
              <a:buAutoNum type="arabicPeriod"/>
            </a:pPr>
            <a:r>
              <a:rPr lang="en-GB"/>
              <a:t>How could this be written into your homework policy (demonstrate your </a:t>
            </a:r>
            <a:r>
              <a:rPr lang="en-GB" i="1"/>
              <a:t>intent</a:t>
            </a:r>
            <a:r>
              <a:rPr lang="en-GB"/>
              <a:t>)?</a:t>
            </a:r>
            <a:endParaRPr/>
          </a:p>
          <a:p>
            <a:pPr marL="457200" lvl="0" indent="-298450" algn="l" rtl="0">
              <a:spcBef>
                <a:spcPts val="0"/>
              </a:spcBef>
              <a:spcAft>
                <a:spcPts val="0"/>
              </a:spcAft>
              <a:buClr>
                <a:srgbClr val="000000"/>
              </a:buClr>
              <a:buSzPts val="1100"/>
              <a:buAutoNum type="arabicPeriod"/>
            </a:pPr>
            <a:r>
              <a:rPr lang="en-GB"/>
              <a:t>When you look at the Tasks Report, how many tasks would you expect to see set in each half term?</a:t>
            </a:r>
            <a:endParaRPr/>
          </a:p>
          <a:p>
            <a:pPr marL="0" lvl="0" indent="0" algn="l" rtl="0">
              <a:spcBef>
                <a:spcPts val="0"/>
              </a:spcBef>
              <a:spcAft>
                <a:spcPts val="0"/>
              </a:spcAft>
              <a:buNone/>
            </a:pPr>
            <a:r>
              <a:rPr lang="en-GB"/>
              <a:t>When you have jotted down what you think are answers that you could discuss with your colleagues, please move onto the next section.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74a89a52e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74a89a52e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t>Next we’re going to move on to talk about intervention - by which I mean, “identifying which pupils need a little extra… and then doing something about it”.</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GB"/>
              <a:t>One of the most useful features in SAM Learning is the ability to create your own “Classroom Intervention Groups” to be used for monitoring or setting tasks to a sub-group of learners.  This is done from the “Groups” tab.</a:t>
            </a:r>
            <a:endParaRPr/>
          </a:p>
          <a:p>
            <a:pPr marL="0" lvl="0" indent="0" algn="l" rtl="0">
              <a:lnSpc>
                <a:spcPct val="115000"/>
              </a:lnSpc>
              <a:spcBef>
                <a:spcPts val="0"/>
              </a:spcBef>
              <a:spcAft>
                <a:spcPts val="0"/>
              </a:spcAft>
              <a:buNone/>
            </a:pPr>
            <a:r>
              <a:rPr lang="en-GB"/>
              <a:t>For example, your teachers can create dynamic catch-up groups for learners who underachieve in a test - extra tasks can be set to these groups to help them to catch up with the rest of the class.</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GB"/>
              <a:t>As a subject leader, you can create groups across the cohort for the purpose of monitoring, for example pupil premium learners in your subject.</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980e6abba_0_2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5980e6abba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highlight>
                  <a:srgbClr val="FFFFFF"/>
                </a:highlight>
              </a:rPr>
              <a:t>Teachers are endlessly creative - you can use these groups any number of ways:</a:t>
            </a:r>
            <a:endParaRPr>
              <a:highlight>
                <a:srgbClr val="FFFFFF"/>
              </a:highlight>
            </a:endParaRPr>
          </a:p>
          <a:p>
            <a:pPr marL="457200" lvl="0" indent="-298450" algn="l" rtl="0">
              <a:lnSpc>
                <a:spcPct val="115000"/>
              </a:lnSpc>
              <a:spcBef>
                <a:spcPts val="0"/>
              </a:spcBef>
              <a:spcAft>
                <a:spcPts val="0"/>
              </a:spcAft>
              <a:buSzPts val="1100"/>
              <a:buChar char="-"/>
            </a:pPr>
            <a:r>
              <a:rPr lang="en-GB">
                <a:highlight>
                  <a:srgbClr val="FFFFFF"/>
                </a:highlight>
              </a:rPr>
              <a:t>Review of the previous year’s work for pupils who performed poorly in the end of year examinations.</a:t>
            </a:r>
            <a:endParaRPr>
              <a:highlight>
                <a:srgbClr val="FFFFFF"/>
              </a:highlight>
            </a:endParaRPr>
          </a:p>
          <a:p>
            <a:pPr marL="457200" lvl="0" indent="-298450" algn="l" rtl="0">
              <a:lnSpc>
                <a:spcPct val="115000"/>
              </a:lnSpc>
              <a:spcBef>
                <a:spcPts val="0"/>
              </a:spcBef>
              <a:spcAft>
                <a:spcPts val="0"/>
              </a:spcAft>
              <a:buSzPts val="1100"/>
              <a:buChar char="-"/>
            </a:pPr>
            <a:r>
              <a:rPr lang="en-GB">
                <a:highlight>
                  <a:srgbClr val="FFFFFF"/>
                </a:highlight>
              </a:rPr>
              <a:t>Keep an eye on pupils who regularly miss lessons - and set them a programme of work.</a:t>
            </a:r>
            <a:endParaRPr>
              <a:highlight>
                <a:srgbClr val="FFFFFF"/>
              </a:highlight>
            </a:endParaRPr>
          </a:p>
          <a:p>
            <a:pPr marL="457200" lvl="0" indent="-298450" algn="l" rtl="0">
              <a:lnSpc>
                <a:spcPct val="115000"/>
              </a:lnSpc>
              <a:spcBef>
                <a:spcPts val="0"/>
              </a:spcBef>
              <a:spcAft>
                <a:spcPts val="0"/>
              </a:spcAft>
              <a:buSzPts val="1100"/>
              <a:buChar char="-"/>
            </a:pPr>
            <a:r>
              <a:rPr lang="en-GB">
                <a:highlight>
                  <a:srgbClr val="FFFFFF"/>
                </a:highlight>
              </a:rPr>
              <a:t>Set challenges to teams of learners.</a:t>
            </a:r>
            <a:endParaRPr>
              <a:highlight>
                <a:srgbClr val="FFFFFF"/>
              </a:highlight>
            </a:endParaRPr>
          </a:p>
          <a:p>
            <a:pPr marL="457200" lvl="0" indent="-298450" algn="l" rtl="0">
              <a:lnSpc>
                <a:spcPct val="115000"/>
              </a:lnSpc>
              <a:spcBef>
                <a:spcPts val="0"/>
              </a:spcBef>
              <a:spcAft>
                <a:spcPts val="0"/>
              </a:spcAft>
              <a:buSzPts val="1100"/>
              <a:buChar char="-"/>
            </a:pPr>
            <a:r>
              <a:rPr lang="en-GB">
                <a:highlight>
                  <a:srgbClr val="FFFFFF"/>
                </a:highlight>
              </a:rPr>
              <a:t>Monitor a specific demographic sub-group of pupils, such as pupil premium or those who under-achieved last year.</a:t>
            </a:r>
            <a:endParaRPr>
              <a:highlight>
                <a:srgbClr val="FFFFFF"/>
              </a:high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5980e6abba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5980e6abba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highlight>
                  <a:srgbClr val="FFFFFF"/>
                </a:highlight>
              </a:rPr>
              <a:t>In order to identify and track the progress of these groups, you will want to use our reporting suite.  You will find three main types of report available:</a:t>
            </a:r>
            <a:endParaRPr>
              <a:highlight>
                <a:srgbClr val="FFFFFF"/>
              </a:highlight>
            </a:endParaRPr>
          </a:p>
          <a:p>
            <a:pPr marL="457200" lvl="0" indent="-298450" algn="l" rtl="0">
              <a:lnSpc>
                <a:spcPct val="115000"/>
              </a:lnSpc>
              <a:spcBef>
                <a:spcPts val="0"/>
              </a:spcBef>
              <a:spcAft>
                <a:spcPts val="0"/>
              </a:spcAft>
              <a:buSzPts val="1100"/>
              <a:buChar char="-"/>
            </a:pPr>
            <a:r>
              <a:rPr lang="en-GB">
                <a:highlight>
                  <a:srgbClr val="FFFFFF"/>
                </a:highlight>
              </a:rPr>
              <a:t>Task reports, summarising tasks set by each teacher or to each group.  These reports are dynamic - you can drill down into each task to see how well learners have performed.</a:t>
            </a:r>
            <a:endParaRPr>
              <a:highlight>
                <a:srgbClr val="FFFFFF"/>
              </a:highlight>
            </a:endParaRPr>
          </a:p>
          <a:p>
            <a:pPr marL="457200" lvl="0" indent="-298450" algn="l" rtl="0">
              <a:lnSpc>
                <a:spcPct val="115000"/>
              </a:lnSpc>
              <a:spcBef>
                <a:spcPts val="0"/>
              </a:spcBef>
              <a:spcAft>
                <a:spcPts val="0"/>
              </a:spcAft>
              <a:buSzPts val="1100"/>
              <a:buChar char="-"/>
            </a:pPr>
            <a:r>
              <a:rPr lang="en-GB">
                <a:highlight>
                  <a:srgbClr val="FFFFFF"/>
                </a:highlight>
              </a:rPr>
              <a:t>Progress reports, giving percentages and time spent on SAM Learning by learners.  These can filter in many different ways to report on the learners, subjects and date ranges you are interested in.</a:t>
            </a:r>
            <a:endParaRPr>
              <a:highlight>
                <a:srgbClr val="FFFFFF"/>
              </a:highlight>
            </a:endParaRPr>
          </a:p>
          <a:p>
            <a:pPr marL="457200" lvl="0" indent="-298450" algn="l" rtl="0">
              <a:lnSpc>
                <a:spcPct val="115000"/>
              </a:lnSpc>
              <a:spcBef>
                <a:spcPts val="0"/>
              </a:spcBef>
              <a:spcAft>
                <a:spcPts val="0"/>
              </a:spcAft>
              <a:buSzPts val="1100"/>
              <a:buChar char="-"/>
            </a:pPr>
            <a:r>
              <a:rPr lang="en-GB">
                <a:highlight>
                  <a:srgbClr val="FFFFFF"/>
                </a:highlight>
              </a:rPr>
              <a:t>Usage reports show you how much different year groups and subjects are using SAM Learning.  (How does your subject usage compare to to others’?)</a:t>
            </a:r>
            <a:endParaRPr>
              <a:highlight>
                <a:srgbClr val="FFFFFF"/>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5a36781a0d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5a36781a0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 will pause again now, to allow you to think about how you can use our reporting suite.</a:t>
            </a:r>
            <a:endParaRPr/>
          </a:p>
          <a:p>
            <a:pPr marL="0" lvl="0" indent="0" algn="l" rtl="0">
              <a:spcBef>
                <a:spcPts val="0"/>
              </a:spcBef>
              <a:spcAft>
                <a:spcPts val="0"/>
              </a:spcAft>
              <a:buNone/>
            </a:pPr>
            <a:endParaRPr/>
          </a:p>
          <a:p>
            <a:pPr marL="0" lvl="0" indent="0" algn="l" rtl="0">
              <a:spcBef>
                <a:spcPts val="0"/>
              </a:spcBef>
              <a:spcAft>
                <a:spcPts val="0"/>
              </a:spcAft>
              <a:buNone/>
            </a:pPr>
            <a:r>
              <a:rPr lang="en-GB"/>
              <a:t>Do you have access to your M.I.S., or a recent pupil progress report?  This could help you to focus your thoughts.</a:t>
            </a:r>
            <a:endParaRPr/>
          </a:p>
          <a:p>
            <a:pPr marL="457200" lvl="0" indent="-298450" algn="l" rtl="0">
              <a:spcBef>
                <a:spcPts val="0"/>
              </a:spcBef>
              <a:spcAft>
                <a:spcPts val="0"/>
              </a:spcAft>
              <a:buClr>
                <a:srgbClr val="000000"/>
              </a:buClr>
              <a:buSzPts val="1100"/>
              <a:buAutoNum type="arabicPeriod"/>
            </a:pPr>
            <a:r>
              <a:rPr lang="en-GB"/>
              <a:t>How would you like your teaching staff to use their own classroom intervention groups?  (Which learners need a little extra?)</a:t>
            </a:r>
            <a:endParaRPr/>
          </a:p>
          <a:p>
            <a:pPr marL="457200" lvl="0" indent="-298450" algn="l" rtl="0">
              <a:spcBef>
                <a:spcPts val="0"/>
              </a:spcBef>
              <a:spcAft>
                <a:spcPts val="0"/>
              </a:spcAft>
              <a:buClr>
                <a:srgbClr val="000000"/>
              </a:buClr>
              <a:buSzPts val="1100"/>
              <a:buAutoNum type="arabicPeriod"/>
            </a:pPr>
            <a:r>
              <a:rPr lang="en-GB"/>
              <a:t>Which learners would you like to be able to monitor in each year group / cohort?  Go to the “Groups” tab and try making a draft “Classroom Intervention Group” for one of these - right now.</a:t>
            </a:r>
            <a:endParaRPr/>
          </a:p>
          <a:p>
            <a:pPr marL="457200" lvl="0" indent="-298450" algn="l" rtl="0">
              <a:spcBef>
                <a:spcPts val="0"/>
              </a:spcBef>
              <a:spcAft>
                <a:spcPts val="0"/>
              </a:spcAft>
              <a:buClr>
                <a:srgbClr val="000000"/>
              </a:buClr>
              <a:buSzPts val="1100"/>
              <a:buAutoNum type="arabicPeriod"/>
            </a:pPr>
            <a:r>
              <a:rPr lang="en-GB"/>
              <a:t>Then go to the “Reports/Tasks” tab and have a look at a Progress Report for the group you just made… what does it tell you about which learners need extra support?</a:t>
            </a:r>
            <a:endParaRPr/>
          </a:p>
          <a:p>
            <a:pPr marL="0" lvl="0" indent="0" algn="l" rtl="0">
              <a:spcBef>
                <a:spcPts val="0"/>
              </a:spcBef>
              <a:spcAft>
                <a:spcPts val="0"/>
              </a:spcAft>
              <a:buNone/>
            </a:pPr>
            <a:endParaRPr/>
          </a:p>
          <a:p>
            <a:pPr marL="0" lvl="0" indent="0" algn="l" rtl="0">
              <a:spcBef>
                <a:spcPts val="0"/>
              </a:spcBef>
              <a:spcAft>
                <a:spcPts val="0"/>
              </a:spcAft>
              <a:buNone/>
            </a:pPr>
            <a:r>
              <a:rPr lang="en-GB"/>
              <a:t>When you have seen how these fit together, move onto the final section of this workshop.</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574a89a52e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574a89a52e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highlight>
                  <a:srgbClr val="FFFFFF"/>
                </a:highlight>
              </a:rPr>
              <a:t>As a subject leader, you are likely to have meetings with your line-manager, where you discuss the progress of learners in your subject and the effectiveness of your interventions.</a:t>
            </a:r>
            <a:endParaRPr>
              <a:highlight>
                <a:srgbClr val="FFFFFF"/>
              </a:highlight>
            </a:endParaRPr>
          </a:p>
          <a:p>
            <a:pPr marL="0" lvl="0" indent="0" algn="l" rtl="0">
              <a:lnSpc>
                <a:spcPct val="115000"/>
              </a:lnSpc>
              <a:spcBef>
                <a:spcPts val="0"/>
              </a:spcBef>
              <a:spcAft>
                <a:spcPts val="0"/>
              </a:spcAft>
              <a:buNone/>
            </a:pPr>
            <a:r>
              <a:rPr lang="en-GB">
                <a:highlight>
                  <a:srgbClr val="FFFFFF"/>
                </a:highlight>
              </a:rPr>
              <a:t>If you spend a few minutes beforehand, you can download relevant reports from SAM Learning to use as a focus in these meetings - or you can just access them online during your meeting.</a:t>
            </a:r>
            <a:endParaRPr>
              <a:highlight>
                <a:srgbClr val="FFFFFF"/>
              </a:highlight>
            </a:endParaRPr>
          </a:p>
          <a:p>
            <a:pPr marL="0" lvl="0" indent="0" algn="l" rtl="0">
              <a:lnSpc>
                <a:spcPct val="115000"/>
              </a:lnSpc>
              <a:spcBef>
                <a:spcPts val="0"/>
              </a:spcBef>
              <a:spcAft>
                <a:spcPts val="0"/>
              </a:spcAft>
              <a:buNone/>
            </a:pPr>
            <a:r>
              <a:rPr lang="en-GB">
                <a:highlight>
                  <a:srgbClr val="FFFFFF"/>
                </a:highlight>
              </a:rPr>
              <a:t>Using these you can show how you have identified learners for monitoring and support - how well they have done - and lay out your next steps.</a:t>
            </a:r>
            <a:endParaRPr>
              <a:highlight>
                <a:srgbClr val="FFFFFF"/>
              </a:highligh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5980e6abba_0_2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5980e6abba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t>You and your colleagues might also be asked to bring evidence of intervention to reviews, such as your annual appraisal meetings.</a:t>
            </a:r>
            <a:endParaRPr/>
          </a:p>
          <a:p>
            <a:pPr marL="0" lvl="0" indent="0" algn="l" rtl="0">
              <a:lnSpc>
                <a:spcPct val="115000"/>
              </a:lnSpc>
              <a:spcBef>
                <a:spcPts val="0"/>
              </a:spcBef>
              <a:spcAft>
                <a:spcPts val="0"/>
              </a:spcAft>
              <a:buNone/>
            </a:pPr>
            <a:r>
              <a:rPr lang="en-GB"/>
              <a:t>Each report that you filter to and view can be downloaded for inclusion as evidence of the extra support you have given to your pupils.</a:t>
            </a:r>
            <a:endParaRPr/>
          </a:p>
          <a:p>
            <a:pPr marL="0" lvl="0" indent="0" algn="l" rtl="0">
              <a:lnSpc>
                <a:spcPct val="115000"/>
              </a:lnSpc>
              <a:spcBef>
                <a:spcPts val="0"/>
              </a:spcBef>
              <a:spcAft>
                <a:spcPts val="0"/>
              </a:spcAft>
              <a:buNone/>
            </a:pPr>
            <a:r>
              <a:rPr lang="en-GB"/>
              <a:t>(You could possibly take a “snapshot” at each reporting point to demonstrate progress across the year?)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5980e6abba_0_2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5980e6abba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highlight>
                  <a:srgbClr val="FFFFFF"/>
                </a:highlight>
              </a:rPr>
              <a:t>Many schools ask subject leaders to carry out an annual subject self-evaluation (S.S.E.)</a:t>
            </a:r>
            <a:endParaRPr>
              <a:highlight>
                <a:srgbClr val="FFFFFF"/>
              </a:highlight>
            </a:endParaRPr>
          </a:p>
          <a:p>
            <a:pPr marL="0" lvl="0" indent="0" algn="l" rtl="0">
              <a:lnSpc>
                <a:spcPct val="115000"/>
              </a:lnSpc>
              <a:spcBef>
                <a:spcPts val="0"/>
              </a:spcBef>
              <a:spcAft>
                <a:spcPts val="0"/>
              </a:spcAft>
              <a:buNone/>
            </a:pPr>
            <a:endParaRPr>
              <a:highlight>
                <a:srgbClr val="FFFFFF"/>
              </a:highlight>
            </a:endParaRPr>
          </a:p>
          <a:p>
            <a:pPr marL="0" lvl="0" indent="0" algn="l" rtl="0">
              <a:lnSpc>
                <a:spcPct val="115000"/>
              </a:lnSpc>
              <a:spcBef>
                <a:spcPts val="0"/>
              </a:spcBef>
              <a:spcAft>
                <a:spcPts val="0"/>
              </a:spcAft>
              <a:buNone/>
            </a:pPr>
            <a:r>
              <a:rPr lang="en-GB">
                <a:highlight>
                  <a:srgbClr val="FFFFFF"/>
                </a:highlight>
              </a:rPr>
              <a:t>This year, when you consider how effective your work has been, think about where SAM Learning could support you better, next year:</a:t>
            </a:r>
            <a:endParaRPr>
              <a:highlight>
                <a:srgbClr val="FFFFFF"/>
              </a:highlight>
            </a:endParaRPr>
          </a:p>
          <a:p>
            <a:pPr marL="457200" lvl="0" indent="-298450" algn="l" rtl="0">
              <a:lnSpc>
                <a:spcPct val="115000"/>
              </a:lnSpc>
              <a:spcBef>
                <a:spcPts val="0"/>
              </a:spcBef>
              <a:spcAft>
                <a:spcPts val="0"/>
              </a:spcAft>
              <a:buSzPts val="1100"/>
              <a:buChar char="-"/>
            </a:pPr>
            <a:r>
              <a:rPr lang="en-GB">
                <a:highlight>
                  <a:srgbClr val="FFFFFF"/>
                </a:highlight>
              </a:rPr>
              <a:t>Are there topics where your learners need more support?  Find appropriate tasks to set.</a:t>
            </a:r>
            <a:endParaRPr>
              <a:highlight>
                <a:srgbClr val="FFFFFF"/>
              </a:highlight>
            </a:endParaRPr>
          </a:p>
          <a:p>
            <a:pPr marL="457200" lvl="0" indent="-298450" algn="l" rtl="0">
              <a:lnSpc>
                <a:spcPct val="115000"/>
              </a:lnSpc>
              <a:spcBef>
                <a:spcPts val="0"/>
              </a:spcBef>
              <a:spcAft>
                <a:spcPts val="0"/>
              </a:spcAft>
              <a:buSzPts val="1100"/>
              <a:buChar char="-"/>
            </a:pPr>
            <a:r>
              <a:rPr lang="en-GB">
                <a:highlight>
                  <a:srgbClr val="FFFFFF"/>
                </a:highlight>
              </a:rPr>
              <a:t>Are there groups of pupils who underperformed?  Create focus groups.</a:t>
            </a:r>
            <a:endParaRPr>
              <a:highlight>
                <a:srgbClr val="FFFFFF"/>
              </a:highlight>
            </a:endParaRPr>
          </a:p>
          <a:p>
            <a:pPr marL="457200" lvl="0" indent="-298450" algn="l" rtl="0">
              <a:lnSpc>
                <a:spcPct val="115000"/>
              </a:lnSpc>
              <a:spcBef>
                <a:spcPts val="0"/>
              </a:spcBef>
              <a:spcAft>
                <a:spcPts val="0"/>
              </a:spcAft>
              <a:buSzPts val="1100"/>
              <a:buChar char="-"/>
            </a:pPr>
            <a:r>
              <a:rPr lang="en-GB">
                <a:highlight>
                  <a:srgbClr val="FFFFFF"/>
                </a:highlight>
              </a:rPr>
              <a:t>Are there topic gaps - where we don’t have activities to support you?  Make your own using Activity Creator…. You can find out how to do this on our support pages.</a:t>
            </a:r>
            <a:endParaRPr>
              <a:highlight>
                <a:srgbClr val="FFFFFF"/>
              </a:highlight>
            </a:endParaRPr>
          </a:p>
          <a:p>
            <a:pPr marL="0" lvl="0" indent="0" algn="l" rtl="0">
              <a:lnSpc>
                <a:spcPct val="115000"/>
              </a:lnSpc>
              <a:spcBef>
                <a:spcPts val="0"/>
              </a:spcBef>
              <a:spcAft>
                <a:spcPts val="0"/>
              </a:spcAft>
              <a:buNone/>
            </a:pPr>
            <a:endParaRPr>
              <a:highlight>
                <a:srgbClr val="FFFFFF"/>
              </a:highlight>
            </a:endParaRPr>
          </a:p>
          <a:p>
            <a:pPr marL="0" lvl="0" indent="0" algn="l" rtl="0">
              <a:lnSpc>
                <a:spcPct val="115000"/>
              </a:lnSpc>
              <a:spcBef>
                <a:spcPts val="0"/>
              </a:spcBef>
              <a:spcAft>
                <a:spcPts val="0"/>
              </a:spcAft>
              <a:buNone/>
            </a:pPr>
            <a:r>
              <a:rPr lang="en-GB">
                <a:highlight>
                  <a:srgbClr val="FFFFFF"/>
                </a:highlight>
              </a:rPr>
              <a:t>It is straightforward then to build these strategies into next year’s Subject Action or Development Plan.</a:t>
            </a:r>
            <a:endParaRPr>
              <a:highlight>
                <a:srgbClr val="FFFFFF"/>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95ce27e86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95ce27e86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There are three main parts to this workshop:</a:t>
            </a:r>
            <a:endParaRPr/>
          </a:p>
          <a:p>
            <a:pPr marL="0" lvl="0" indent="0" algn="l" rtl="0">
              <a:spcBef>
                <a:spcPts val="0"/>
              </a:spcBef>
              <a:spcAft>
                <a:spcPts val="0"/>
              </a:spcAft>
              <a:buNone/>
            </a:pPr>
            <a:r>
              <a:rPr lang="en-GB"/>
              <a:t>Firstly we will look at “intent” - specifically how you can match up our activities with your schemes of work.</a:t>
            </a:r>
            <a:endParaRPr/>
          </a:p>
          <a:p>
            <a:pPr marL="0" lvl="0" indent="0" algn="l" rtl="0">
              <a:spcBef>
                <a:spcPts val="0"/>
              </a:spcBef>
              <a:spcAft>
                <a:spcPts val="0"/>
              </a:spcAft>
              <a:buNone/>
            </a:pPr>
            <a:r>
              <a:rPr lang="en-GB"/>
              <a:t>Then we will think about “implementation” - a couple of areas of departmental organisation: integrating with your homework policy and supporting intervention.</a:t>
            </a:r>
            <a:endParaRPr/>
          </a:p>
          <a:p>
            <a:pPr marL="0" lvl="0" indent="0" algn="l" rtl="0">
              <a:spcBef>
                <a:spcPts val="0"/>
              </a:spcBef>
              <a:spcAft>
                <a:spcPts val="0"/>
              </a:spcAft>
              <a:buNone/>
            </a:pPr>
            <a:r>
              <a:rPr lang="en-GB"/>
              <a:t>Finally we will consider “impact” - using our reporting suite to review achievement and support evaluation.</a:t>
            </a:r>
            <a:endParaRPr/>
          </a:p>
          <a:p>
            <a:pPr marL="0" lvl="0" indent="0" algn="l" rtl="0">
              <a:spcBef>
                <a:spcPts val="0"/>
              </a:spcBef>
              <a:spcAft>
                <a:spcPts val="0"/>
              </a:spcAft>
              <a:buNone/>
            </a:pPr>
            <a:endParaRPr/>
          </a:p>
          <a:p>
            <a:pPr marL="0" lvl="0" indent="0" algn="l" rtl="0">
              <a:spcBef>
                <a:spcPts val="0"/>
              </a:spcBef>
              <a:spcAft>
                <a:spcPts val="0"/>
              </a:spcAft>
              <a:buNone/>
            </a:pPr>
            <a:r>
              <a:rPr lang="en-GB"/>
              <a:t>Along the way… there will be opportunities for you to discuss and reflect upon these areas - in particular how they can help you in your daily work.</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5a36781a0d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5a36781a0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Some final questions for you to ponder as we finish up.  Thinking about feeding back, evaluation and development planning:</a:t>
            </a:r>
            <a:endParaRPr/>
          </a:p>
          <a:p>
            <a:pPr marL="457200" lvl="0" indent="-298450" algn="l" rtl="0">
              <a:spcBef>
                <a:spcPts val="0"/>
              </a:spcBef>
              <a:spcAft>
                <a:spcPts val="0"/>
              </a:spcAft>
              <a:buSzPts val="1100"/>
              <a:buAutoNum type="arabicPeriod"/>
            </a:pPr>
            <a:r>
              <a:rPr lang="en-GB"/>
              <a:t>What information would be valuable in meetings with your line manager / SLT link to show </a:t>
            </a:r>
            <a:r>
              <a:rPr lang="en-GB" i="1"/>
              <a:t>impact</a:t>
            </a:r>
            <a:r>
              <a:rPr lang="en-GB"/>
              <a:t>?  Why not have a quick look at the progress report for one of your classes now?)</a:t>
            </a:r>
            <a:endParaRPr/>
          </a:p>
          <a:p>
            <a:pPr marL="457200" lvl="0" indent="-298450" algn="l" rtl="0">
              <a:spcBef>
                <a:spcPts val="0"/>
              </a:spcBef>
              <a:spcAft>
                <a:spcPts val="0"/>
              </a:spcAft>
              <a:buSzPts val="1100"/>
              <a:buAutoNum type="arabicPeriod"/>
            </a:pPr>
            <a:r>
              <a:rPr lang="en-GB"/>
              <a:t>What information would your colleagues find useful to evidence the </a:t>
            </a:r>
            <a:r>
              <a:rPr lang="en-GB" i="1"/>
              <a:t>impact</a:t>
            </a:r>
            <a:r>
              <a:rPr lang="en-GB"/>
              <a:t> of intervention / support, when it comes to Appraisal?</a:t>
            </a:r>
            <a:endParaRPr/>
          </a:p>
          <a:p>
            <a:pPr marL="457200" lvl="0" indent="-298450" algn="l" rtl="0">
              <a:spcBef>
                <a:spcPts val="0"/>
              </a:spcBef>
              <a:spcAft>
                <a:spcPts val="0"/>
              </a:spcAft>
              <a:buSzPts val="1100"/>
              <a:buAutoNum type="arabicPeriod"/>
            </a:pPr>
            <a:r>
              <a:rPr lang="en-GB"/>
              <a:t>How can this information inform your Subject Self-Evaluation (SSE)?  (e.g. How can your S.S.E. suggest next year’s use of Intervention Groups or adjustments to your homework policy?)</a:t>
            </a:r>
            <a:endParaRPr/>
          </a:p>
          <a:p>
            <a:pPr marL="0" lvl="0" indent="0" algn="l" rtl="0">
              <a:spcBef>
                <a:spcPts val="0"/>
              </a:spcBef>
              <a:spcAft>
                <a:spcPts val="0"/>
              </a:spcAft>
              <a:buNone/>
            </a:pPr>
            <a:r>
              <a:rPr lang="en-GB"/>
              <a:t>When you have thought about these questions, continue to our conclusions.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b591d86d5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b591d86d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SAM Learning is a system which is always moving forwards, with developments to support teachers and learners in school.  New support resources are being produced all the time.</a:t>
            </a:r>
            <a:endParaRPr/>
          </a:p>
          <a:p>
            <a:pPr marL="0" lvl="0" indent="0" algn="l" rtl="0">
              <a:spcBef>
                <a:spcPts val="0"/>
              </a:spcBef>
              <a:spcAft>
                <a:spcPts val="0"/>
              </a:spcAft>
              <a:buNone/>
            </a:pPr>
            <a:endParaRPr/>
          </a:p>
          <a:p>
            <a:pPr marL="0" lvl="0" indent="0" algn="l" rtl="0">
              <a:spcBef>
                <a:spcPts val="0"/>
              </a:spcBef>
              <a:spcAft>
                <a:spcPts val="0"/>
              </a:spcAft>
              <a:buNone/>
            </a:pPr>
            <a:r>
              <a:rPr lang="en-GB"/>
              <a:t>For example, subject specific resources are available in the “Middle Leaders” section of our online support pages - including these single page ideas sheets, which you can download and use to focus discussion in departmental meetings.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5980e6abba_0_3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5980e6abba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Thank you for working through this workshop today.  We hope that you have found it useful - and that you will go away with ideas of how SAM Learning can be a highly useful element of your curriculum provision, as well as your departmental organisation.</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For more support - including plenty of “How to…” advice, please go to our website support pages, online CPD or “SAM Learning Official” on You Tube.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If this workshop has made you realise that you would like more technical training from us, please contact our School Success Team and we will be happy to work with you.</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f5183de3a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f5183de3a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highlight>
                  <a:srgbClr val="FFFFFF"/>
                </a:highlight>
              </a:rPr>
              <a:t>Here is a one-page overview of the sorts of things that most Subject Leaders will be interested in.</a:t>
            </a:r>
            <a:endParaRPr>
              <a:highlight>
                <a:srgbClr val="FFFFFF"/>
              </a:highlight>
            </a:endParaRPr>
          </a:p>
          <a:p>
            <a:pPr marL="0" lvl="0" indent="0" algn="l" rtl="0">
              <a:lnSpc>
                <a:spcPct val="115000"/>
              </a:lnSpc>
              <a:spcBef>
                <a:spcPts val="0"/>
              </a:spcBef>
              <a:spcAft>
                <a:spcPts val="0"/>
              </a:spcAft>
              <a:buNone/>
            </a:pPr>
            <a:r>
              <a:rPr lang="en-GB">
                <a:highlight>
                  <a:srgbClr val="FFFFFF"/>
                </a:highlight>
              </a:rPr>
              <a:t>This will make the most sense to you if you are an experienced SAM Learning user - but don’t worry if you aren’t, as we will go through each element.</a:t>
            </a:r>
            <a:endParaRPr>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74a89a52e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74a89a52e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Before we begin, it might help to think about your starting point.  Do you know how to…</a:t>
            </a:r>
            <a:endParaRPr/>
          </a:p>
          <a:p>
            <a:pPr marL="457200" lvl="0" indent="-298450" algn="l" rtl="0">
              <a:spcBef>
                <a:spcPts val="0"/>
              </a:spcBef>
              <a:spcAft>
                <a:spcPts val="0"/>
              </a:spcAft>
              <a:buClr>
                <a:srgbClr val="000000"/>
              </a:buClr>
              <a:buSzPts val="1100"/>
              <a:buAutoNum type="arabicPeriod"/>
            </a:pPr>
            <a:r>
              <a:rPr lang="en-GB"/>
              <a:t>Find out what activities we have on different topics?</a:t>
            </a:r>
            <a:endParaRPr/>
          </a:p>
          <a:p>
            <a:pPr marL="457200" lvl="0" indent="-298450" algn="l" rtl="0">
              <a:spcBef>
                <a:spcPts val="0"/>
              </a:spcBef>
              <a:spcAft>
                <a:spcPts val="0"/>
              </a:spcAft>
              <a:buClr>
                <a:srgbClr val="000000"/>
              </a:buClr>
              <a:buSzPts val="1100"/>
              <a:buAutoNum type="arabicPeriod"/>
            </a:pPr>
            <a:r>
              <a:rPr lang="en-GB"/>
              <a:t>Create your own intervention groups - for monitoring or setting work to?</a:t>
            </a:r>
            <a:endParaRPr/>
          </a:p>
          <a:p>
            <a:pPr marL="457200" lvl="0" indent="-298450" algn="l" rtl="0">
              <a:spcBef>
                <a:spcPts val="0"/>
              </a:spcBef>
              <a:spcAft>
                <a:spcPts val="0"/>
              </a:spcAft>
              <a:buClr>
                <a:srgbClr val="000000"/>
              </a:buClr>
              <a:buSzPts val="1100"/>
              <a:buAutoNum type="arabicPeriod"/>
            </a:pPr>
            <a:r>
              <a:rPr lang="en-GB"/>
              <a:t>Use our Progress / Tasks reports to find out how well your learners are doing?</a:t>
            </a:r>
            <a:endParaRPr/>
          </a:p>
          <a:p>
            <a:pPr marL="0" lvl="0" indent="0" algn="l" rtl="0">
              <a:spcBef>
                <a:spcPts val="0"/>
              </a:spcBef>
              <a:spcAft>
                <a:spcPts val="0"/>
              </a:spcAft>
              <a:buNone/>
            </a:pPr>
            <a:endParaRPr/>
          </a:p>
          <a:p>
            <a:pPr marL="0" lvl="0" indent="0" algn="l" rtl="0">
              <a:spcBef>
                <a:spcPts val="0"/>
              </a:spcBef>
              <a:spcAft>
                <a:spcPts val="0"/>
              </a:spcAft>
              <a:buNone/>
            </a:pPr>
            <a:r>
              <a:rPr lang="en-GB"/>
              <a:t>If you answer “no” to any of these, you have three main avenues of support: your school’s SAM Learning Coordinator, our helpful support pages online, or our online cpd.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74a89a52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74a89a5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highlight>
                  <a:srgbClr val="FFFFFF"/>
                </a:highlight>
              </a:rPr>
              <a:t>As a subject leader, your first question is “what content have you got for us?”  The simple answer is: over 11,000 activities - but you will want specifics.</a:t>
            </a:r>
            <a:endParaRPr>
              <a:highlight>
                <a:srgbClr val="FFFFFF"/>
              </a:highlight>
            </a:endParaRPr>
          </a:p>
          <a:p>
            <a:pPr marL="0" lvl="0" indent="0" algn="l" rtl="0">
              <a:lnSpc>
                <a:spcPct val="115000"/>
              </a:lnSpc>
              <a:spcBef>
                <a:spcPts val="0"/>
              </a:spcBef>
              <a:spcAft>
                <a:spcPts val="0"/>
              </a:spcAft>
              <a:buNone/>
            </a:pPr>
            <a:endParaRPr>
              <a:highlight>
                <a:srgbClr val="FFFFFF"/>
              </a:highlight>
            </a:endParaRPr>
          </a:p>
          <a:p>
            <a:pPr marL="0" lvl="0" indent="0" algn="l" rtl="0">
              <a:lnSpc>
                <a:spcPct val="115000"/>
              </a:lnSpc>
              <a:spcBef>
                <a:spcPts val="0"/>
              </a:spcBef>
              <a:spcAft>
                <a:spcPts val="0"/>
              </a:spcAft>
              <a:buNone/>
            </a:pPr>
            <a:r>
              <a:rPr lang="en-GB">
                <a:highlight>
                  <a:srgbClr val="FFFFFF"/>
                </a:highlight>
              </a:rPr>
              <a:t>On our home page, you can find a link to “topic lists” - you can download a spreadsheet for each subject, for each key stage.  These can be filtered, sorted and highlighted quickly to help you to identify key content for each of your year groups.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980e6abb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5980e6abb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highlight>
                  <a:srgbClr val="FFFFFF"/>
                </a:highlight>
              </a:rPr>
              <a:t>As you look through the topic lists for your subject, you could think which topics…</a:t>
            </a:r>
            <a:endParaRPr>
              <a:highlight>
                <a:srgbClr val="FFFFFF"/>
              </a:highlight>
            </a:endParaRPr>
          </a:p>
          <a:p>
            <a:pPr marL="457200" lvl="0" indent="-298450" algn="l" rtl="0">
              <a:lnSpc>
                <a:spcPct val="115000"/>
              </a:lnSpc>
              <a:spcBef>
                <a:spcPts val="0"/>
              </a:spcBef>
              <a:spcAft>
                <a:spcPts val="0"/>
              </a:spcAft>
              <a:buSzPts val="1100"/>
              <a:buChar char="-"/>
            </a:pPr>
            <a:r>
              <a:rPr lang="en-GB">
                <a:highlight>
                  <a:srgbClr val="FFFFFF"/>
                </a:highlight>
              </a:rPr>
              <a:t>Are good for reviewing basics</a:t>
            </a:r>
            <a:endParaRPr>
              <a:highlight>
                <a:srgbClr val="FFFFFF"/>
              </a:highlight>
            </a:endParaRPr>
          </a:p>
          <a:p>
            <a:pPr marL="457200" lvl="0" indent="-298450" algn="l" rtl="0">
              <a:lnSpc>
                <a:spcPct val="115000"/>
              </a:lnSpc>
              <a:spcBef>
                <a:spcPts val="0"/>
              </a:spcBef>
              <a:spcAft>
                <a:spcPts val="0"/>
              </a:spcAft>
              <a:buSzPts val="1100"/>
              <a:buChar char="-"/>
            </a:pPr>
            <a:r>
              <a:rPr lang="en-GB">
                <a:highlight>
                  <a:srgbClr val="FFFFFF"/>
                </a:highlight>
              </a:rPr>
              <a:t>Are good checks of knowledge for regular homeworks</a:t>
            </a:r>
            <a:endParaRPr>
              <a:highlight>
                <a:srgbClr val="FFFFFF"/>
              </a:highlight>
            </a:endParaRPr>
          </a:p>
          <a:p>
            <a:pPr marL="457200" lvl="0" indent="-298450" algn="l" rtl="0">
              <a:lnSpc>
                <a:spcPct val="115000"/>
              </a:lnSpc>
              <a:spcBef>
                <a:spcPts val="0"/>
              </a:spcBef>
              <a:spcAft>
                <a:spcPts val="0"/>
              </a:spcAft>
              <a:buSzPts val="1100"/>
              <a:buChar char="-"/>
            </a:pPr>
            <a:r>
              <a:rPr lang="en-GB">
                <a:highlight>
                  <a:srgbClr val="FFFFFF"/>
                </a:highlight>
              </a:rPr>
              <a:t>Could be combined into a staged revision programme in the run up to exams.</a:t>
            </a:r>
            <a:endParaRPr>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980e6abba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980e6abb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highlight>
                  <a:srgbClr val="FFFFFF"/>
                </a:highlight>
              </a:rPr>
              <a:t>Think about the next topic you are due to teach… you can quickly copy (ctrl-c) and paste (ctrl-v) the activity titles into the appropriate positions in your Schemes of Work. </a:t>
            </a:r>
            <a:endParaRPr>
              <a:highlight>
                <a:srgbClr val="FFFFFF"/>
              </a:highlight>
            </a:endParaRPr>
          </a:p>
          <a:p>
            <a:pPr marL="0" lvl="0" indent="0" algn="l" rtl="0">
              <a:lnSpc>
                <a:spcPct val="115000"/>
              </a:lnSpc>
              <a:spcBef>
                <a:spcPts val="0"/>
              </a:spcBef>
              <a:spcAft>
                <a:spcPts val="0"/>
              </a:spcAft>
              <a:buNone/>
            </a:pPr>
            <a:endParaRPr>
              <a:highlight>
                <a:srgbClr val="FFFFFF"/>
              </a:highlight>
            </a:endParaRPr>
          </a:p>
          <a:p>
            <a:pPr marL="0" lvl="0" indent="0" algn="l" rtl="0">
              <a:lnSpc>
                <a:spcPct val="115000"/>
              </a:lnSpc>
              <a:spcBef>
                <a:spcPts val="0"/>
              </a:spcBef>
              <a:spcAft>
                <a:spcPts val="0"/>
              </a:spcAft>
              <a:buNone/>
            </a:pPr>
            <a:r>
              <a:rPr lang="en-GB">
                <a:highlight>
                  <a:srgbClr val="FFFFFF"/>
                </a:highlight>
              </a:rPr>
              <a:t>Why not identify two or three activities that would be good to set as revision homework before each test?</a:t>
            </a:r>
            <a:endParaRPr>
              <a:highlight>
                <a:srgbClr val="FFFFFF"/>
              </a:highlight>
            </a:endParaRPr>
          </a:p>
          <a:p>
            <a:pPr marL="0" lvl="0" indent="0" algn="l" rtl="0">
              <a:lnSpc>
                <a:spcPct val="115000"/>
              </a:lnSpc>
              <a:spcBef>
                <a:spcPts val="0"/>
              </a:spcBef>
              <a:spcAft>
                <a:spcPts val="0"/>
              </a:spcAft>
              <a:buNone/>
            </a:pPr>
            <a:endParaRPr>
              <a:highlight>
                <a:srgbClr val="FFFFFF"/>
              </a:highlight>
            </a:endParaRPr>
          </a:p>
          <a:p>
            <a:pPr marL="0" lvl="0" indent="0" algn="l" rtl="0">
              <a:lnSpc>
                <a:spcPct val="115000"/>
              </a:lnSpc>
              <a:spcBef>
                <a:spcPts val="0"/>
              </a:spcBef>
              <a:spcAft>
                <a:spcPts val="0"/>
              </a:spcAft>
              <a:buNone/>
            </a:pPr>
            <a:r>
              <a:rPr lang="en-GB">
                <a:highlight>
                  <a:srgbClr val="FFFFFF"/>
                </a:highlight>
              </a:rPr>
              <a:t>(This is a good task to share out amongst your colleagues - so that everyone can see what is being put together.)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74a89a52e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74a89a52e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This workshop is going to pause in a moment.  </a:t>
            </a:r>
            <a:endParaRPr/>
          </a:p>
          <a:p>
            <a:pPr marL="0" lvl="0" indent="0" algn="l" rtl="0">
              <a:spcBef>
                <a:spcPts val="0"/>
              </a:spcBef>
              <a:spcAft>
                <a:spcPts val="0"/>
              </a:spcAft>
              <a:buNone/>
            </a:pPr>
            <a:endParaRPr/>
          </a:p>
          <a:p>
            <a:pPr marL="0" lvl="0" indent="0" algn="l" rtl="0">
              <a:spcBef>
                <a:spcPts val="0"/>
              </a:spcBef>
              <a:spcAft>
                <a:spcPts val="0"/>
              </a:spcAft>
              <a:buNone/>
            </a:pPr>
            <a:r>
              <a:rPr lang="en-GB"/>
              <a:t>I am going to suggest that you spend five to ten minutes thinking about how you can map our content for your subject.</a:t>
            </a:r>
            <a:endParaRPr/>
          </a:p>
          <a:p>
            <a:pPr marL="0" lvl="0" indent="0" algn="l" rtl="0">
              <a:spcBef>
                <a:spcPts val="0"/>
              </a:spcBef>
              <a:spcAft>
                <a:spcPts val="0"/>
              </a:spcAft>
              <a:buNone/>
            </a:pPr>
            <a:endParaRPr/>
          </a:p>
          <a:p>
            <a:pPr marL="0" lvl="0" indent="0" algn="l" rtl="0">
              <a:spcBef>
                <a:spcPts val="0"/>
              </a:spcBef>
              <a:spcAft>
                <a:spcPts val="0"/>
              </a:spcAft>
              <a:buNone/>
            </a:pPr>
            <a:r>
              <a:rPr lang="en-GB"/>
              <a:t>Before going any further, either open up one of your Schemes of Work documents or start up a new file on the computer to hold your draft work for now. Then:</a:t>
            </a:r>
            <a:endParaRPr/>
          </a:p>
          <a:p>
            <a:pPr marL="457200" lvl="0" indent="-298450" algn="l" rtl="0">
              <a:spcBef>
                <a:spcPts val="0"/>
              </a:spcBef>
              <a:spcAft>
                <a:spcPts val="0"/>
              </a:spcAft>
              <a:buSzPts val="1100"/>
              <a:buAutoNum type="arabicPeriod"/>
            </a:pPr>
            <a:r>
              <a:rPr lang="en-GB"/>
              <a:t>Get the spreadsheet of activities in your subject from our “List of Topics” Page.</a:t>
            </a:r>
            <a:endParaRPr/>
          </a:p>
          <a:p>
            <a:pPr marL="457200" lvl="0" indent="-298450" algn="l" rtl="0">
              <a:spcBef>
                <a:spcPts val="0"/>
              </a:spcBef>
              <a:spcAft>
                <a:spcPts val="0"/>
              </a:spcAft>
              <a:buSzPts val="1100"/>
              <a:buAutoNum type="arabicPeriod"/>
            </a:pPr>
            <a:r>
              <a:rPr lang="en-GB"/>
              <a:t>Highlight some of the activities that could be useful in one of your topics / units of work.</a:t>
            </a:r>
            <a:endParaRPr/>
          </a:p>
          <a:p>
            <a:pPr marL="457200" lvl="0" indent="-298450" algn="l" rtl="0">
              <a:spcBef>
                <a:spcPts val="0"/>
              </a:spcBef>
              <a:spcAft>
                <a:spcPts val="0"/>
              </a:spcAft>
              <a:buSzPts val="1100"/>
              <a:buAutoNum type="arabicPeriod"/>
            </a:pPr>
            <a:r>
              <a:rPr lang="en-GB"/>
              <a:t>Start to copy and paste the names of these activities into the appropriate places in your Schemes of Work (this will especially support non-specialist teachers).</a:t>
            </a:r>
            <a:endParaRPr/>
          </a:p>
          <a:p>
            <a:pPr marL="0" lvl="0" indent="0" algn="l" rtl="0">
              <a:spcBef>
                <a:spcPts val="0"/>
              </a:spcBef>
              <a:spcAft>
                <a:spcPts val="0"/>
              </a:spcAft>
              <a:buNone/>
            </a:pPr>
            <a:endParaRPr/>
          </a:p>
          <a:p>
            <a:pPr marL="0" lvl="0" indent="0" algn="l" rtl="0">
              <a:spcBef>
                <a:spcPts val="0"/>
              </a:spcBef>
              <a:spcAft>
                <a:spcPts val="0"/>
              </a:spcAft>
              <a:buNone/>
            </a:pPr>
            <a:r>
              <a:rPr lang="en-GB"/>
              <a:t>In a few minutes, when you think you can see how this can be done, move on to the next section.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74a89a52e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574a89a52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highlight>
                  <a:srgbClr val="FFFFFF"/>
                </a:highlight>
              </a:rPr>
              <a:t>As a subject leader, you will appreciate the need to agree and clarify expectations of your staff.  We are going to split this section into two parts: firstly how SAM Learning can become part of your homework policy - setting high quality review tasks, while at the same time reducing teacher marking workload.  After that, we will look at how you can create your own sub-groups for intervention purposes.</a:t>
            </a:r>
            <a:endParaRPr>
              <a:highlight>
                <a:srgbClr val="FFFFFF"/>
              </a:highlight>
            </a:endParaRPr>
          </a:p>
          <a:p>
            <a:pPr marL="0" lvl="0" indent="0" algn="l" rtl="0">
              <a:lnSpc>
                <a:spcPct val="115000"/>
              </a:lnSpc>
              <a:spcBef>
                <a:spcPts val="0"/>
              </a:spcBef>
              <a:spcAft>
                <a:spcPts val="0"/>
              </a:spcAft>
              <a:buNone/>
            </a:pPr>
            <a:endParaRPr>
              <a:highlight>
                <a:srgbClr val="FFFFFF"/>
              </a:highlight>
            </a:endParaRPr>
          </a:p>
          <a:p>
            <a:pPr marL="0" lvl="0" indent="0" algn="l" rtl="0">
              <a:lnSpc>
                <a:spcPct val="115000"/>
              </a:lnSpc>
              <a:spcBef>
                <a:spcPts val="0"/>
              </a:spcBef>
              <a:spcAft>
                <a:spcPts val="0"/>
              </a:spcAft>
              <a:buNone/>
            </a:pPr>
            <a:r>
              <a:rPr lang="en-GB">
                <a:highlight>
                  <a:srgbClr val="FFFFFF"/>
                </a:highlight>
              </a:rPr>
              <a:t>So, one of the first things to decide is: “how often will you set SAM Learning tasks”?</a:t>
            </a:r>
            <a:endParaRPr>
              <a:highlight>
                <a:srgbClr val="FFFFFF"/>
              </a:highlight>
            </a:endParaRPr>
          </a:p>
          <a:p>
            <a:pPr marL="0" lvl="0" indent="0" algn="l" rtl="0">
              <a:lnSpc>
                <a:spcPct val="115000"/>
              </a:lnSpc>
              <a:spcBef>
                <a:spcPts val="0"/>
              </a:spcBef>
              <a:spcAft>
                <a:spcPts val="0"/>
              </a:spcAft>
              <a:buNone/>
            </a:pPr>
            <a:r>
              <a:rPr lang="en-GB">
                <a:highlight>
                  <a:srgbClr val="FFFFFF"/>
                </a:highlight>
              </a:rPr>
              <a:t>(At this point, I will remind you that “task” is one setting of one or more “activities” to learners.)</a:t>
            </a:r>
            <a:endParaRPr>
              <a:highlight>
                <a:srgbClr val="FFFFFF"/>
              </a:highlight>
            </a:endParaRPr>
          </a:p>
          <a:p>
            <a:pPr marL="0" lvl="0" indent="0" algn="l" rtl="0">
              <a:lnSpc>
                <a:spcPct val="115000"/>
              </a:lnSpc>
              <a:spcBef>
                <a:spcPts val="0"/>
              </a:spcBef>
              <a:spcAft>
                <a:spcPts val="0"/>
              </a:spcAft>
              <a:buNone/>
            </a:pPr>
            <a:r>
              <a:rPr lang="en-GB">
                <a:highlight>
                  <a:srgbClr val="FFFFFF"/>
                </a:highlight>
              </a:rPr>
              <a:t>Let me start by proposing that you set a task of two or three activities every other week.  That’s regular, allows for e.g. written homeworks in-between - but reduces the marking burden on your colleagues.</a:t>
            </a:r>
            <a:endParaRPr>
              <a:highlight>
                <a:srgbClr val="FFFFFF"/>
              </a:highlight>
            </a:endParaRPr>
          </a:p>
          <a:p>
            <a:pPr marL="0" lvl="0" indent="0" algn="l" rtl="0">
              <a:lnSpc>
                <a:spcPct val="115000"/>
              </a:lnSpc>
              <a:spcBef>
                <a:spcPts val="0"/>
              </a:spcBef>
              <a:spcAft>
                <a:spcPts val="0"/>
              </a:spcAft>
              <a:buNone/>
            </a:pPr>
            <a:r>
              <a:rPr lang="en-GB">
                <a:highlight>
                  <a:srgbClr val="FFFFFF"/>
                </a:highlight>
              </a:rPr>
              <a:t>How do you feel about this proposition?  Of course, you should tweak it to match your departmental needs.</a:t>
            </a:r>
            <a:endParaRPr>
              <a:highlight>
                <a:srgbClr val="FFFFFF"/>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slide" Target="slide11.xml"/><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slide" Target="slide9.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slide" Target="slide9.xml"/><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slide" Target="slide9.xml"/><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slide" Target="slide9.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slide" Target="slide9.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slide" Target="slide9.xml"/><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jp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 Id="rId9"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hyperlink" Target="mailto:SST@samlearning.com"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s://platform.samlearning.com/document/show-post/postId/curriculum-coverage" TargetMode="External"/><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slide" Target="slide3.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platform.samlearning.com/document/show-post/postId/curriculum-coverage" TargetMode="External"/><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slide" Target="slide5.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slide" Target="slide6.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slide" Target="slide7.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6FA8DC"/>
            </a:gs>
            <a:gs pos="100000">
              <a:srgbClr val="FFFFFF"/>
            </a:gs>
          </a:gsLst>
          <a:lin ang="18900732" scaled="0"/>
        </a:gra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body" idx="1"/>
          </p:nvPr>
        </p:nvSpPr>
        <p:spPr>
          <a:xfrm>
            <a:off x="311700" y="1152475"/>
            <a:ext cx="8520600" cy="3416400"/>
          </a:xfrm>
          <a:prstGeom prst="rect">
            <a:avLst/>
          </a:prstGeom>
          <a:effectLst>
            <a:outerShdw blurRad="57150" dist="19050" dir="5400000" algn="bl" rotWithShape="0">
              <a:srgbClr val="FFFF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6000">
                <a:solidFill>
                  <a:srgbClr val="0000FF"/>
                </a:solidFill>
              </a:rPr>
              <a:t>Subject Leader Workshop</a:t>
            </a:r>
            <a:endParaRPr sz="6000">
              <a:solidFill>
                <a:srgbClr val="0000FF"/>
              </a:solidFill>
            </a:endParaRPr>
          </a:p>
          <a:p>
            <a:pPr marL="0" lvl="0" indent="0" algn="ctr" rtl="0">
              <a:spcBef>
                <a:spcPts val="1600"/>
              </a:spcBef>
              <a:spcAft>
                <a:spcPts val="0"/>
              </a:spcAft>
              <a:buNone/>
            </a:pPr>
            <a:r>
              <a:rPr lang="en-GB" sz="2400" i="1"/>
              <a:t>How to get the most from SAM Learning </a:t>
            </a:r>
            <a:endParaRPr sz="2400" i="1"/>
          </a:p>
          <a:p>
            <a:pPr marL="0" lvl="0" indent="0" algn="ctr" rtl="0">
              <a:spcBef>
                <a:spcPts val="1600"/>
              </a:spcBef>
              <a:spcAft>
                <a:spcPts val="1600"/>
              </a:spcAft>
              <a:buNone/>
            </a:pPr>
            <a:r>
              <a:rPr lang="en-GB" sz="2400" i="1"/>
              <a:t>for your Department, Teachers and Learners</a:t>
            </a:r>
            <a:endParaRPr sz="2400" i="1"/>
          </a:p>
        </p:txBody>
      </p:sp>
      <p:pic>
        <p:nvPicPr>
          <p:cNvPr id="55" name="Google Shape;55;p13"/>
          <p:cNvPicPr preferRelativeResize="0"/>
          <p:nvPr/>
        </p:nvPicPr>
        <p:blipFill>
          <a:blip r:embed="rId3">
            <a:alphaModFix/>
          </a:blip>
          <a:stretch>
            <a:fillRect/>
          </a:stretch>
        </p:blipFill>
        <p:spPr>
          <a:xfrm>
            <a:off x="5818575" y="47750"/>
            <a:ext cx="3294650" cy="643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22"/>
          <p:cNvPicPr preferRelativeResize="0"/>
          <p:nvPr/>
        </p:nvPicPr>
        <p:blipFill>
          <a:blip r:embed="rId3">
            <a:alphaModFix/>
          </a:blip>
          <a:stretch>
            <a:fillRect/>
          </a:stretch>
        </p:blipFill>
        <p:spPr>
          <a:xfrm>
            <a:off x="204925" y="47750"/>
            <a:ext cx="2278900" cy="445200"/>
          </a:xfrm>
          <a:prstGeom prst="rect">
            <a:avLst/>
          </a:prstGeom>
          <a:noFill/>
          <a:ln>
            <a:noFill/>
          </a:ln>
        </p:spPr>
      </p:pic>
      <p:sp>
        <p:nvSpPr>
          <p:cNvPr id="239" name="Google Shape;239;p22"/>
          <p:cNvSpPr txBox="1"/>
          <p:nvPr/>
        </p:nvSpPr>
        <p:spPr>
          <a:xfrm>
            <a:off x="2508975" y="82775"/>
            <a:ext cx="17118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t>Subject Leader Support</a:t>
            </a:r>
            <a:endParaRPr sz="1000" b="1"/>
          </a:p>
          <a:p>
            <a:pPr marL="0" lvl="0" indent="0" algn="l" rtl="0">
              <a:spcBef>
                <a:spcPts val="0"/>
              </a:spcBef>
              <a:spcAft>
                <a:spcPts val="0"/>
              </a:spcAft>
              <a:buNone/>
            </a:pPr>
            <a:r>
              <a:rPr lang="en-GB" sz="800"/>
              <a:t>School Success Team</a:t>
            </a:r>
            <a:endParaRPr sz="800"/>
          </a:p>
        </p:txBody>
      </p:sp>
      <p:grpSp>
        <p:nvGrpSpPr>
          <p:cNvPr id="240" name="Google Shape;240;p22"/>
          <p:cNvGrpSpPr/>
          <p:nvPr/>
        </p:nvGrpSpPr>
        <p:grpSpPr>
          <a:xfrm>
            <a:off x="142800" y="586925"/>
            <a:ext cx="8869800" cy="706350"/>
            <a:chOff x="142800" y="510725"/>
            <a:chExt cx="8869800" cy="706350"/>
          </a:xfrm>
        </p:grpSpPr>
        <p:grpSp>
          <p:nvGrpSpPr>
            <p:cNvPr id="241" name="Google Shape;241;p22"/>
            <p:cNvGrpSpPr/>
            <p:nvPr/>
          </p:nvGrpSpPr>
          <p:grpSpPr>
            <a:xfrm>
              <a:off x="142800" y="510725"/>
              <a:ext cx="8869800" cy="452950"/>
              <a:chOff x="142800" y="510725"/>
              <a:chExt cx="8869800" cy="452950"/>
            </a:xfrm>
          </p:grpSpPr>
          <p:sp>
            <p:nvSpPr>
              <p:cNvPr id="242" name="Google Shape;242;p22"/>
              <p:cNvSpPr/>
              <p:nvPr/>
            </p:nvSpPr>
            <p:spPr>
              <a:xfrm>
                <a:off x="142800" y="510725"/>
                <a:ext cx="8869800" cy="293700"/>
              </a:xfrm>
              <a:prstGeom prst="rect">
                <a:avLst/>
              </a:prstGeom>
              <a:solidFill>
                <a:srgbClr val="0737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2"/>
              <p:cNvSpPr/>
              <p:nvPr/>
            </p:nvSpPr>
            <p:spPr>
              <a:xfrm rot="10800000" flipH="1">
                <a:off x="142800" y="812775"/>
                <a:ext cx="8869800" cy="150900"/>
              </a:xfrm>
              <a:prstGeom prst="trapezoid">
                <a:avLst>
                  <a:gd name="adj" fmla="val 25000"/>
                </a:avLst>
              </a:prstGeom>
              <a:solidFill>
                <a:srgbClr val="0737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22"/>
            <p:cNvSpPr/>
            <p:nvPr/>
          </p:nvSpPr>
          <p:spPr>
            <a:xfrm>
              <a:off x="235500" y="814175"/>
              <a:ext cx="8684400" cy="402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800">
                  <a:solidFill>
                    <a:schemeClr val="accent5"/>
                  </a:solidFill>
                </a:rPr>
                <a:t>Build SAM Learning into your Homework Policy</a:t>
              </a:r>
              <a:endParaRPr sz="1800">
                <a:solidFill>
                  <a:schemeClr val="accent5"/>
                </a:solidFill>
              </a:endParaRPr>
            </a:p>
          </p:txBody>
        </p:sp>
      </p:grpSp>
      <p:sp>
        <p:nvSpPr>
          <p:cNvPr id="245" name="Google Shape;245;p22">
            <a:hlinkClick r:id="" action="ppaction://noaction"/>
          </p:cNvPr>
          <p:cNvSpPr txBox="1"/>
          <p:nvPr/>
        </p:nvSpPr>
        <p:spPr>
          <a:xfrm>
            <a:off x="1138000" y="600288"/>
            <a:ext cx="822900" cy="255900"/>
          </a:xfrm>
          <a:prstGeom prst="rect">
            <a:avLst/>
          </a:prstGeom>
          <a:solidFill>
            <a:srgbClr val="0737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900">
                <a:solidFill>
                  <a:srgbClr val="FFFFFF"/>
                </a:solidFill>
              </a:rPr>
              <a:t>Curriculum</a:t>
            </a:r>
            <a:endParaRPr sz="900">
              <a:solidFill>
                <a:srgbClr val="FFFFFF"/>
              </a:solidFill>
            </a:endParaRPr>
          </a:p>
        </p:txBody>
      </p:sp>
      <p:sp>
        <p:nvSpPr>
          <p:cNvPr id="246" name="Google Shape;246;p22">
            <a:hlinkClick r:id="rId4" action="ppaction://hlinksldjump"/>
          </p:cNvPr>
          <p:cNvSpPr txBox="1"/>
          <p:nvPr/>
        </p:nvSpPr>
        <p:spPr>
          <a:xfrm>
            <a:off x="2036625" y="600288"/>
            <a:ext cx="822900" cy="255900"/>
          </a:xfrm>
          <a:prstGeom prst="rect">
            <a:avLst/>
          </a:prstGeom>
          <a:solidFill>
            <a:srgbClr val="FFFFFF"/>
          </a:solidFill>
          <a:ln>
            <a:noFill/>
          </a:ln>
        </p:spPr>
        <p:txBody>
          <a:bodyPr spcFirstLastPara="1" wrap="square" lIns="18000" tIns="91425" rIns="18000" bIns="91425" anchor="ctr" anchorCtr="0">
            <a:noAutofit/>
          </a:bodyPr>
          <a:lstStyle/>
          <a:p>
            <a:pPr marL="0" marR="0" lvl="0" indent="0" algn="ctr" rtl="0">
              <a:lnSpc>
                <a:spcPct val="100000"/>
              </a:lnSpc>
              <a:spcBef>
                <a:spcPts val="0"/>
              </a:spcBef>
              <a:spcAft>
                <a:spcPts val="0"/>
              </a:spcAft>
              <a:buNone/>
            </a:pPr>
            <a:r>
              <a:rPr lang="en-GB" sz="900" b="1"/>
              <a:t>Homework</a:t>
            </a:r>
            <a:endParaRPr sz="900" b="1"/>
          </a:p>
        </p:txBody>
      </p:sp>
      <p:sp>
        <p:nvSpPr>
          <p:cNvPr id="247" name="Google Shape;247;p22">
            <a:hlinkClick r:id="" action="ppaction://noaction"/>
          </p:cNvPr>
          <p:cNvSpPr txBox="1"/>
          <p:nvPr/>
        </p:nvSpPr>
        <p:spPr>
          <a:xfrm>
            <a:off x="2935250" y="600288"/>
            <a:ext cx="822900" cy="255900"/>
          </a:xfrm>
          <a:prstGeom prst="rect">
            <a:avLst/>
          </a:prstGeom>
          <a:solidFill>
            <a:srgbClr val="073763"/>
          </a:solidFill>
          <a:ln>
            <a:noFill/>
          </a:ln>
        </p:spPr>
        <p:txBody>
          <a:bodyPr spcFirstLastPara="1" wrap="square" lIns="54000" tIns="91425" rIns="54000" bIns="91425" anchor="ctr" anchorCtr="0">
            <a:noAutofit/>
          </a:bodyPr>
          <a:lstStyle/>
          <a:p>
            <a:pPr marL="0" lvl="0" indent="0" algn="ctr" rtl="0">
              <a:spcBef>
                <a:spcPts val="0"/>
              </a:spcBef>
              <a:spcAft>
                <a:spcPts val="0"/>
              </a:spcAft>
              <a:buNone/>
            </a:pPr>
            <a:r>
              <a:rPr lang="en-GB" sz="900">
                <a:solidFill>
                  <a:srgbClr val="FFFFFF"/>
                </a:solidFill>
              </a:rPr>
              <a:t>Intervention</a:t>
            </a:r>
            <a:endParaRPr sz="900">
              <a:solidFill>
                <a:srgbClr val="FFFFFF"/>
              </a:solidFill>
            </a:endParaRPr>
          </a:p>
        </p:txBody>
      </p:sp>
      <p:sp>
        <p:nvSpPr>
          <p:cNvPr id="248" name="Google Shape;248;p22"/>
          <p:cNvSpPr/>
          <p:nvPr/>
        </p:nvSpPr>
        <p:spPr>
          <a:xfrm>
            <a:off x="293150" y="1359050"/>
            <a:ext cx="2659800" cy="251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1. Agree your frequency</a:t>
            </a:r>
            <a:endParaRPr>
              <a:solidFill>
                <a:srgbClr val="FFFFFF"/>
              </a:solidFill>
            </a:endParaRPr>
          </a:p>
        </p:txBody>
      </p:sp>
      <p:sp>
        <p:nvSpPr>
          <p:cNvPr id="249" name="Google Shape;249;p22"/>
          <p:cNvSpPr/>
          <p:nvPr/>
        </p:nvSpPr>
        <p:spPr>
          <a:xfrm>
            <a:off x="3264950" y="1359050"/>
            <a:ext cx="2659800" cy="251700"/>
          </a:xfrm>
          <a:prstGeom prst="roundRect">
            <a:avLst>
              <a:gd name="adj" fmla="val 16667"/>
            </a:avLst>
          </a:prstGeom>
          <a:solidFill>
            <a:srgbClr val="3D85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2. Plan progress tracking</a:t>
            </a:r>
            <a:endParaRPr>
              <a:solidFill>
                <a:srgbClr val="FFFFFF"/>
              </a:solidFill>
            </a:endParaRPr>
          </a:p>
        </p:txBody>
      </p:sp>
      <p:sp>
        <p:nvSpPr>
          <p:cNvPr id="250" name="Google Shape;250;p22"/>
          <p:cNvSpPr/>
          <p:nvPr/>
        </p:nvSpPr>
        <p:spPr>
          <a:xfrm>
            <a:off x="6236750" y="1359050"/>
            <a:ext cx="2660400" cy="251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3. Agree monitoring schedule</a:t>
            </a:r>
            <a:endParaRPr>
              <a:solidFill>
                <a:srgbClr val="FFFFFF"/>
              </a:solidFill>
            </a:endParaRPr>
          </a:p>
        </p:txBody>
      </p:sp>
      <p:sp>
        <p:nvSpPr>
          <p:cNvPr id="251" name="Google Shape;251;p22">
            <a:hlinkClick r:id="" action="ppaction://noaction"/>
          </p:cNvPr>
          <p:cNvSpPr/>
          <p:nvPr/>
        </p:nvSpPr>
        <p:spPr>
          <a:xfrm>
            <a:off x="7660875" y="978050"/>
            <a:ext cx="1040400" cy="251700"/>
          </a:xfrm>
          <a:prstGeom prst="roundRect">
            <a:avLst>
              <a:gd name="adj" fmla="val 16667"/>
            </a:avLst>
          </a:prstGeom>
          <a:solidFill>
            <a:srgbClr val="B7B7B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solidFill>
                  <a:srgbClr val="FFFFFF"/>
                </a:solidFill>
              </a:rPr>
              <a:t>Exit</a:t>
            </a:r>
            <a:endParaRPr sz="1200">
              <a:solidFill>
                <a:srgbClr val="FFFFFF"/>
              </a:solidFill>
            </a:endParaRPr>
          </a:p>
        </p:txBody>
      </p:sp>
      <p:sp>
        <p:nvSpPr>
          <p:cNvPr id="252" name="Google Shape;252;p22">
            <a:hlinkClick r:id="" action="ppaction://noaction"/>
          </p:cNvPr>
          <p:cNvSpPr txBox="1"/>
          <p:nvPr/>
        </p:nvSpPr>
        <p:spPr>
          <a:xfrm>
            <a:off x="3833875" y="600288"/>
            <a:ext cx="822900" cy="2559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solidFill>
                  <a:srgbClr val="FFFFFF"/>
                </a:solidFill>
              </a:rPr>
              <a:t>Reporting</a:t>
            </a:r>
            <a:endParaRPr sz="900">
              <a:solidFill>
                <a:srgbClr val="FFFFFF"/>
              </a:solidFill>
            </a:endParaRPr>
          </a:p>
        </p:txBody>
      </p:sp>
      <p:sp>
        <p:nvSpPr>
          <p:cNvPr id="253" name="Google Shape;253;p22"/>
          <p:cNvSpPr/>
          <p:nvPr/>
        </p:nvSpPr>
        <p:spPr>
          <a:xfrm>
            <a:off x="1756750" y="1676525"/>
            <a:ext cx="5617800" cy="6120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SAM Learning will mark most activities for you and email the scores… and monthly overviews.</a:t>
            </a:r>
            <a:endParaRPr sz="1600">
              <a:solidFill>
                <a:srgbClr val="FFFFFF"/>
              </a:solidFill>
            </a:endParaRPr>
          </a:p>
        </p:txBody>
      </p:sp>
      <p:sp>
        <p:nvSpPr>
          <p:cNvPr id="254" name="Google Shape;254;p22"/>
          <p:cNvSpPr/>
          <p:nvPr/>
        </p:nvSpPr>
        <p:spPr>
          <a:xfrm>
            <a:off x="1768793" y="2362325"/>
            <a:ext cx="5617800" cy="6120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Online progress reports can be filtered by class or intervention group - and to set date ranges.</a:t>
            </a:r>
            <a:endParaRPr sz="1600">
              <a:solidFill>
                <a:srgbClr val="FFFFFF"/>
              </a:solidFill>
            </a:endParaRPr>
          </a:p>
        </p:txBody>
      </p:sp>
      <p:sp>
        <p:nvSpPr>
          <p:cNvPr id="255" name="Google Shape;255;p22"/>
          <p:cNvSpPr/>
          <p:nvPr/>
        </p:nvSpPr>
        <p:spPr>
          <a:xfrm>
            <a:off x="1769462" y="4284675"/>
            <a:ext cx="5617800" cy="7920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600">
                <a:solidFill>
                  <a:srgbClr val="FFFFFF"/>
                </a:solidFill>
              </a:rPr>
              <a:t>Refer to your school reporting schedule / data collection points - to identify when to review SAM Learning progress data.</a:t>
            </a:r>
            <a:endParaRPr sz="1600">
              <a:solidFill>
                <a:srgbClr val="FFFFFF"/>
              </a:solidFill>
            </a:endParaRPr>
          </a:p>
        </p:txBody>
      </p:sp>
      <p:pic>
        <p:nvPicPr>
          <p:cNvPr id="256" name="Google Shape;256;p22"/>
          <p:cNvPicPr preferRelativeResize="0"/>
          <p:nvPr/>
        </p:nvPicPr>
        <p:blipFill>
          <a:blip r:embed="rId5">
            <a:alphaModFix/>
          </a:blip>
          <a:stretch>
            <a:fillRect/>
          </a:stretch>
        </p:blipFill>
        <p:spPr>
          <a:xfrm>
            <a:off x="8453275" y="726"/>
            <a:ext cx="538325" cy="550175"/>
          </a:xfrm>
          <a:prstGeom prst="rect">
            <a:avLst/>
          </a:prstGeom>
          <a:noFill/>
          <a:ln>
            <a:noFill/>
          </a:ln>
        </p:spPr>
      </p:pic>
      <p:pic>
        <p:nvPicPr>
          <p:cNvPr id="257" name="Google Shape;257;p22"/>
          <p:cNvPicPr preferRelativeResize="0"/>
          <p:nvPr/>
        </p:nvPicPr>
        <p:blipFill>
          <a:blip r:embed="rId6">
            <a:alphaModFix/>
          </a:blip>
          <a:stretch>
            <a:fillRect/>
          </a:stretch>
        </p:blipFill>
        <p:spPr>
          <a:xfrm>
            <a:off x="7666119" y="47750"/>
            <a:ext cx="602555" cy="503150"/>
          </a:xfrm>
          <a:prstGeom prst="rect">
            <a:avLst/>
          </a:prstGeom>
          <a:noFill/>
          <a:ln>
            <a:noFill/>
          </a:ln>
        </p:spPr>
      </p:pic>
      <p:pic>
        <p:nvPicPr>
          <p:cNvPr id="258" name="Google Shape;258;p22"/>
          <p:cNvPicPr preferRelativeResize="0"/>
          <p:nvPr/>
        </p:nvPicPr>
        <p:blipFill>
          <a:blip r:embed="rId7">
            <a:alphaModFix/>
          </a:blip>
          <a:stretch>
            <a:fillRect/>
          </a:stretch>
        </p:blipFill>
        <p:spPr>
          <a:xfrm>
            <a:off x="3388800" y="3033178"/>
            <a:ext cx="2448000" cy="1175040"/>
          </a:xfrm>
          <a:prstGeom prst="rect">
            <a:avLst/>
          </a:prstGeom>
          <a:noFill/>
          <a:ln w="9525" cap="flat" cmpd="sng">
            <a:solidFill>
              <a:srgbClr val="0000FF"/>
            </a:solidFill>
            <a:prstDash val="solid"/>
            <a:round/>
            <a:headEnd type="none" w="sm" len="sm"/>
            <a:tailEnd type="none" w="sm" len="sm"/>
          </a:ln>
        </p:spPr>
      </p:pic>
      <p:grpSp>
        <p:nvGrpSpPr>
          <p:cNvPr id="259" name="Google Shape;259;p22"/>
          <p:cNvGrpSpPr/>
          <p:nvPr/>
        </p:nvGrpSpPr>
        <p:grpSpPr>
          <a:xfrm>
            <a:off x="152400" y="600288"/>
            <a:ext cx="909900" cy="255900"/>
            <a:chOff x="152400" y="600288"/>
            <a:chExt cx="909900" cy="255900"/>
          </a:xfrm>
        </p:grpSpPr>
        <p:sp>
          <p:nvSpPr>
            <p:cNvPr id="260" name="Google Shape;260;p22">
              <a:hlinkClick r:id="" action="ppaction://noaction"/>
            </p:cNvPr>
            <p:cNvSpPr txBox="1"/>
            <p:nvPr/>
          </p:nvSpPr>
          <p:spPr>
            <a:xfrm>
              <a:off x="152400" y="600288"/>
              <a:ext cx="909900" cy="255900"/>
            </a:xfrm>
            <a:prstGeom prst="rect">
              <a:avLst/>
            </a:prstGeom>
            <a:solidFill>
              <a:srgbClr val="073763"/>
            </a:solidFill>
            <a:ln>
              <a:noFill/>
            </a:ln>
          </p:spPr>
          <p:txBody>
            <a:bodyPr spcFirstLastPara="1" wrap="square" lIns="18000" tIns="91425" rIns="18000" bIns="91425" anchor="ctr" anchorCtr="0">
              <a:noAutofit/>
            </a:bodyPr>
            <a:lstStyle/>
            <a:p>
              <a:pPr marL="0" lvl="0" indent="0" algn="r" rtl="0">
                <a:spcBef>
                  <a:spcPts val="0"/>
                </a:spcBef>
                <a:spcAft>
                  <a:spcPts val="0"/>
                </a:spcAft>
                <a:buNone/>
              </a:pPr>
              <a:r>
                <a:rPr lang="en-GB" sz="900">
                  <a:solidFill>
                    <a:srgbClr val="FFFFFF"/>
                  </a:solidFill>
                </a:rPr>
                <a:t>Introduction</a:t>
              </a:r>
              <a:endParaRPr sz="900">
                <a:solidFill>
                  <a:srgbClr val="FFFFFF"/>
                </a:solidFill>
              </a:endParaRPr>
            </a:p>
          </p:txBody>
        </p:sp>
        <p:pic>
          <p:nvPicPr>
            <p:cNvPr id="261" name="Google Shape;261;p22"/>
            <p:cNvPicPr preferRelativeResize="0"/>
            <p:nvPr/>
          </p:nvPicPr>
          <p:blipFill>
            <a:blip r:embed="rId8">
              <a:alphaModFix/>
            </a:blip>
            <a:stretch>
              <a:fillRect/>
            </a:stretch>
          </p:blipFill>
          <p:spPr>
            <a:xfrm>
              <a:off x="204913" y="628713"/>
              <a:ext cx="205200" cy="199075"/>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23"/>
          <p:cNvPicPr preferRelativeResize="0"/>
          <p:nvPr/>
        </p:nvPicPr>
        <p:blipFill>
          <a:blip r:embed="rId3">
            <a:alphaModFix/>
          </a:blip>
          <a:stretch>
            <a:fillRect/>
          </a:stretch>
        </p:blipFill>
        <p:spPr>
          <a:xfrm>
            <a:off x="204925" y="47750"/>
            <a:ext cx="2278900" cy="445200"/>
          </a:xfrm>
          <a:prstGeom prst="rect">
            <a:avLst/>
          </a:prstGeom>
          <a:noFill/>
          <a:ln>
            <a:noFill/>
          </a:ln>
        </p:spPr>
      </p:pic>
      <p:sp>
        <p:nvSpPr>
          <p:cNvPr id="267" name="Google Shape;267;p23"/>
          <p:cNvSpPr txBox="1"/>
          <p:nvPr/>
        </p:nvSpPr>
        <p:spPr>
          <a:xfrm>
            <a:off x="2508975" y="82775"/>
            <a:ext cx="17118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t>Subject Leader Support</a:t>
            </a:r>
            <a:endParaRPr sz="1000" b="1"/>
          </a:p>
          <a:p>
            <a:pPr marL="0" lvl="0" indent="0" algn="l" rtl="0">
              <a:spcBef>
                <a:spcPts val="0"/>
              </a:spcBef>
              <a:spcAft>
                <a:spcPts val="0"/>
              </a:spcAft>
              <a:buNone/>
            </a:pPr>
            <a:r>
              <a:rPr lang="en-GB" sz="800"/>
              <a:t>School Success Team</a:t>
            </a:r>
            <a:endParaRPr sz="800"/>
          </a:p>
        </p:txBody>
      </p:sp>
      <p:grpSp>
        <p:nvGrpSpPr>
          <p:cNvPr id="268" name="Google Shape;268;p23"/>
          <p:cNvGrpSpPr/>
          <p:nvPr/>
        </p:nvGrpSpPr>
        <p:grpSpPr>
          <a:xfrm>
            <a:off x="142800" y="586925"/>
            <a:ext cx="8869800" cy="706350"/>
            <a:chOff x="142800" y="510725"/>
            <a:chExt cx="8869800" cy="706350"/>
          </a:xfrm>
        </p:grpSpPr>
        <p:grpSp>
          <p:nvGrpSpPr>
            <p:cNvPr id="269" name="Google Shape;269;p23"/>
            <p:cNvGrpSpPr/>
            <p:nvPr/>
          </p:nvGrpSpPr>
          <p:grpSpPr>
            <a:xfrm>
              <a:off x="142800" y="510725"/>
              <a:ext cx="8869800" cy="452950"/>
              <a:chOff x="142800" y="510725"/>
              <a:chExt cx="8869800" cy="452950"/>
            </a:xfrm>
          </p:grpSpPr>
          <p:sp>
            <p:nvSpPr>
              <p:cNvPr id="270" name="Google Shape;270;p23"/>
              <p:cNvSpPr/>
              <p:nvPr/>
            </p:nvSpPr>
            <p:spPr>
              <a:xfrm>
                <a:off x="142800" y="510725"/>
                <a:ext cx="8869800" cy="293700"/>
              </a:xfrm>
              <a:prstGeom prst="rect">
                <a:avLst/>
              </a:prstGeom>
              <a:solidFill>
                <a:srgbClr val="0737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rot="10800000" flipH="1">
                <a:off x="142800" y="812775"/>
                <a:ext cx="8869800" cy="150900"/>
              </a:xfrm>
              <a:prstGeom prst="trapezoid">
                <a:avLst>
                  <a:gd name="adj" fmla="val 25000"/>
                </a:avLst>
              </a:prstGeom>
              <a:solidFill>
                <a:srgbClr val="0737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23"/>
            <p:cNvSpPr/>
            <p:nvPr/>
          </p:nvSpPr>
          <p:spPr>
            <a:xfrm>
              <a:off x="235500" y="814175"/>
              <a:ext cx="8684400" cy="402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800">
                  <a:solidFill>
                    <a:schemeClr val="accent5"/>
                  </a:solidFill>
                </a:rPr>
                <a:t>Build SAM Learning into your Homework Policy</a:t>
              </a:r>
              <a:endParaRPr sz="1800">
                <a:solidFill>
                  <a:schemeClr val="accent5"/>
                </a:solidFill>
              </a:endParaRPr>
            </a:p>
          </p:txBody>
        </p:sp>
      </p:grpSp>
      <p:sp>
        <p:nvSpPr>
          <p:cNvPr id="273" name="Google Shape;273;p23">
            <a:hlinkClick r:id="" action="ppaction://noaction"/>
          </p:cNvPr>
          <p:cNvSpPr txBox="1"/>
          <p:nvPr/>
        </p:nvSpPr>
        <p:spPr>
          <a:xfrm>
            <a:off x="1138000" y="600288"/>
            <a:ext cx="822900" cy="255900"/>
          </a:xfrm>
          <a:prstGeom prst="rect">
            <a:avLst/>
          </a:prstGeom>
          <a:solidFill>
            <a:srgbClr val="0737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900">
                <a:solidFill>
                  <a:srgbClr val="FFFFFF"/>
                </a:solidFill>
              </a:rPr>
              <a:t>Curriculum</a:t>
            </a:r>
            <a:endParaRPr sz="900">
              <a:solidFill>
                <a:srgbClr val="FFFFFF"/>
              </a:solidFill>
            </a:endParaRPr>
          </a:p>
        </p:txBody>
      </p:sp>
      <p:sp>
        <p:nvSpPr>
          <p:cNvPr id="274" name="Google Shape;274;p23">
            <a:hlinkClick r:id="rId4" action="ppaction://hlinksldjump"/>
          </p:cNvPr>
          <p:cNvSpPr txBox="1"/>
          <p:nvPr/>
        </p:nvSpPr>
        <p:spPr>
          <a:xfrm>
            <a:off x="2036625" y="600288"/>
            <a:ext cx="822900" cy="255900"/>
          </a:xfrm>
          <a:prstGeom prst="rect">
            <a:avLst/>
          </a:prstGeom>
          <a:solidFill>
            <a:srgbClr val="FFFFFF"/>
          </a:solidFill>
          <a:ln>
            <a:noFill/>
          </a:ln>
        </p:spPr>
        <p:txBody>
          <a:bodyPr spcFirstLastPara="1" wrap="square" lIns="18000" tIns="91425" rIns="18000" bIns="91425" anchor="ctr" anchorCtr="0">
            <a:noAutofit/>
          </a:bodyPr>
          <a:lstStyle/>
          <a:p>
            <a:pPr marL="0" marR="0" lvl="0" indent="0" algn="ctr" rtl="0">
              <a:lnSpc>
                <a:spcPct val="100000"/>
              </a:lnSpc>
              <a:spcBef>
                <a:spcPts val="0"/>
              </a:spcBef>
              <a:spcAft>
                <a:spcPts val="0"/>
              </a:spcAft>
              <a:buNone/>
            </a:pPr>
            <a:r>
              <a:rPr lang="en-GB" sz="900" b="1"/>
              <a:t>Homework</a:t>
            </a:r>
            <a:endParaRPr sz="900" b="1"/>
          </a:p>
        </p:txBody>
      </p:sp>
      <p:sp>
        <p:nvSpPr>
          <p:cNvPr id="275" name="Google Shape;275;p23">
            <a:hlinkClick r:id="" action="ppaction://noaction"/>
          </p:cNvPr>
          <p:cNvSpPr txBox="1"/>
          <p:nvPr/>
        </p:nvSpPr>
        <p:spPr>
          <a:xfrm>
            <a:off x="2935250" y="600288"/>
            <a:ext cx="822900" cy="255900"/>
          </a:xfrm>
          <a:prstGeom prst="rect">
            <a:avLst/>
          </a:prstGeom>
          <a:solidFill>
            <a:srgbClr val="073763"/>
          </a:solidFill>
          <a:ln>
            <a:noFill/>
          </a:ln>
        </p:spPr>
        <p:txBody>
          <a:bodyPr spcFirstLastPara="1" wrap="square" lIns="54000" tIns="91425" rIns="54000" bIns="91425" anchor="ctr" anchorCtr="0">
            <a:noAutofit/>
          </a:bodyPr>
          <a:lstStyle/>
          <a:p>
            <a:pPr marL="0" lvl="0" indent="0" algn="ctr" rtl="0">
              <a:spcBef>
                <a:spcPts val="0"/>
              </a:spcBef>
              <a:spcAft>
                <a:spcPts val="0"/>
              </a:spcAft>
              <a:buNone/>
            </a:pPr>
            <a:r>
              <a:rPr lang="en-GB" sz="900">
                <a:solidFill>
                  <a:srgbClr val="FFFFFF"/>
                </a:solidFill>
              </a:rPr>
              <a:t>Intervention</a:t>
            </a:r>
            <a:endParaRPr sz="900">
              <a:solidFill>
                <a:srgbClr val="FFFFFF"/>
              </a:solidFill>
            </a:endParaRPr>
          </a:p>
        </p:txBody>
      </p:sp>
      <p:sp>
        <p:nvSpPr>
          <p:cNvPr id="276" name="Google Shape;276;p23"/>
          <p:cNvSpPr/>
          <p:nvPr/>
        </p:nvSpPr>
        <p:spPr>
          <a:xfrm>
            <a:off x="293150" y="1359050"/>
            <a:ext cx="2659800" cy="251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1. Agree your frequency</a:t>
            </a:r>
            <a:endParaRPr>
              <a:solidFill>
                <a:srgbClr val="FFFFFF"/>
              </a:solidFill>
            </a:endParaRPr>
          </a:p>
        </p:txBody>
      </p:sp>
      <p:sp>
        <p:nvSpPr>
          <p:cNvPr id="277" name="Google Shape;277;p23"/>
          <p:cNvSpPr/>
          <p:nvPr/>
        </p:nvSpPr>
        <p:spPr>
          <a:xfrm>
            <a:off x="3264950" y="1359050"/>
            <a:ext cx="2659800" cy="251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2. Plan progress tracking</a:t>
            </a:r>
            <a:endParaRPr>
              <a:solidFill>
                <a:srgbClr val="FFFFFF"/>
              </a:solidFill>
            </a:endParaRPr>
          </a:p>
        </p:txBody>
      </p:sp>
      <p:sp>
        <p:nvSpPr>
          <p:cNvPr id="278" name="Google Shape;278;p23"/>
          <p:cNvSpPr/>
          <p:nvPr/>
        </p:nvSpPr>
        <p:spPr>
          <a:xfrm>
            <a:off x="6236750" y="1359050"/>
            <a:ext cx="2660400" cy="251700"/>
          </a:xfrm>
          <a:prstGeom prst="roundRect">
            <a:avLst>
              <a:gd name="adj" fmla="val 16667"/>
            </a:avLst>
          </a:prstGeom>
          <a:solidFill>
            <a:srgbClr val="3D85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3. Agree monitoring schedule</a:t>
            </a:r>
            <a:endParaRPr>
              <a:solidFill>
                <a:srgbClr val="FFFFFF"/>
              </a:solidFill>
            </a:endParaRPr>
          </a:p>
        </p:txBody>
      </p:sp>
      <p:sp>
        <p:nvSpPr>
          <p:cNvPr id="279" name="Google Shape;279;p23">
            <a:hlinkClick r:id="" action="ppaction://noaction"/>
          </p:cNvPr>
          <p:cNvSpPr/>
          <p:nvPr/>
        </p:nvSpPr>
        <p:spPr>
          <a:xfrm>
            <a:off x="7660875" y="978050"/>
            <a:ext cx="1040400" cy="251700"/>
          </a:xfrm>
          <a:prstGeom prst="roundRect">
            <a:avLst>
              <a:gd name="adj" fmla="val 16667"/>
            </a:avLst>
          </a:prstGeom>
          <a:solidFill>
            <a:srgbClr val="B7B7B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solidFill>
                  <a:srgbClr val="FFFFFF"/>
                </a:solidFill>
              </a:rPr>
              <a:t>Exit</a:t>
            </a:r>
            <a:endParaRPr sz="1200">
              <a:solidFill>
                <a:srgbClr val="FFFFFF"/>
              </a:solidFill>
            </a:endParaRPr>
          </a:p>
        </p:txBody>
      </p:sp>
      <p:sp>
        <p:nvSpPr>
          <p:cNvPr id="280" name="Google Shape;280;p23">
            <a:hlinkClick r:id="" action="ppaction://noaction"/>
          </p:cNvPr>
          <p:cNvSpPr txBox="1"/>
          <p:nvPr/>
        </p:nvSpPr>
        <p:spPr>
          <a:xfrm>
            <a:off x="3833875" y="600288"/>
            <a:ext cx="822900" cy="2559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solidFill>
                  <a:srgbClr val="FFFFFF"/>
                </a:solidFill>
              </a:rPr>
              <a:t>Reporting</a:t>
            </a:r>
            <a:endParaRPr sz="900">
              <a:solidFill>
                <a:srgbClr val="FFFFFF"/>
              </a:solidFill>
            </a:endParaRPr>
          </a:p>
        </p:txBody>
      </p:sp>
      <p:sp>
        <p:nvSpPr>
          <p:cNvPr id="281" name="Google Shape;281;p23"/>
          <p:cNvSpPr/>
          <p:nvPr/>
        </p:nvSpPr>
        <p:spPr>
          <a:xfrm>
            <a:off x="3271200" y="1676400"/>
            <a:ext cx="5618400" cy="612000"/>
          </a:xfrm>
          <a:prstGeom prst="roundRect">
            <a:avLst>
              <a:gd name="adj" fmla="val 16667"/>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Set expectations with your staff e.g. A task each fortnight means 5-6 tasks a term per class.</a:t>
            </a:r>
            <a:endParaRPr sz="1600">
              <a:solidFill>
                <a:srgbClr val="FFFFFF"/>
              </a:solidFill>
            </a:endParaRPr>
          </a:p>
        </p:txBody>
      </p:sp>
      <p:pic>
        <p:nvPicPr>
          <p:cNvPr id="282" name="Google Shape;282;p23"/>
          <p:cNvPicPr preferRelativeResize="0"/>
          <p:nvPr/>
        </p:nvPicPr>
        <p:blipFill>
          <a:blip r:embed="rId5">
            <a:alphaModFix/>
          </a:blip>
          <a:stretch>
            <a:fillRect/>
          </a:stretch>
        </p:blipFill>
        <p:spPr>
          <a:xfrm>
            <a:off x="8453275" y="726"/>
            <a:ext cx="538325" cy="550175"/>
          </a:xfrm>
          <a:prstGeom prst="rect">
            <a:avLst/>
          </a:prstGeom>
          <a:noFill/>
          <a:ln>
            <a:noFill/>
          </a:ln>
        </p:spPr>
      </p:pic>
      <p:sp>
        <p:nvSpPr>
          <p:cNvPr id="283" name="Google Shape;283;p23"/>
          <p:cNvSpPr/>
          <p:nvPr/>
        </p:nvSpPr>
        <p:spPr>
          <a:xfrm>
            <a:off x="3283244" y="3806144"/>
            <a:ext cx="5618400" cy="432000"/>
          </a:xfrm>
          <a:prstGeom prst="roundRect">
            <a:avLst>
              <a:gd name="adj" fmla="val 16667"/>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Why not give a small prize to your top-setting teacher?</a:t>
            </a:r>
            <a:endParaRPr sz="1600">
              <a:solidFill>
                <a:srgbClr val="FFFFFF"/>
              </a:solidFill>
            </a:endParaRPr>
          </a:p>
        </p:txBody>
      </p:sp>
      <p:pic>
        <p:nvPicPr>
          <p:cNvPr id="284" name="Google Shape;284;p23"/>
          <p:cNvPicPr preferRelativeResize="0"/>
          <p:nvPr/>
        </p:nvPicPr>
        <p:blipFill>
          <a:blip r:embed="rId6">
            <a:alphaModFix/>
          </a:blip>
          <a:stretch>
            <a:fillRect/>
          </a:stretch>
        </p:blipFill>
        <p:spPr>
          <a:xfrm>
            <a:off x="7666119" y="47750"/>
            <a:ext cx="602555" cy="503150"/>
          </a:xfrm>
          <a:prstGeom prst="rect">
            <a:avLst/>
          </a:prstGeom>
          <a:noFill/>
          <a:ln>
            <a:noFill/>
          </a:ln>
        </p:spPr>
      </p:pic>
      <p:pic>
        <p:nvPicPr>
          <p:cNvPr id="285" name="Google Shape;285;p23"/>
          <p:cNvPicPr preferRelativeResize="0"/>
          <p:nvPr/>
        </p:nvPicPr>
        <p:blipFill>
          <a:blip r:embed="rId7">
            <a:alphaModFix/>
          </a:blip>
          <a:stretch>
            <a:fillRect/>
          </a:stretch>
        </p:blipFill>
        <p:spPr>
          <a:xfrm>
            <a:off x="4821000" y="2354056"/>
            <a:ext cx="2519399" cy="1424931"/>
          </a:xfrm>
          <a:prstGeom prst="rect">
            <a:avLst/>
          </a:prstGeom>
          <a:noFill/>
          <a:ln w="9525" cap="flat" cmpd="sng">
            <a:solidFill>
              <a:srgbClr val="0000FF"/>
            </a:solidFill>
            <a:prstDash val="solid"/>
            <a:round/>
            <a:headEnd type="none" w="sm" len="sm"/>
            <a:tailEnd type="none" w="sm" len="sm"/>
          </a:ln>
        </p:spPr>
      </p:pic>
      <p:pic>
        <p:nvPicPr>
          <p:cNvPr id="286" name="Google Shape;286;p23"/>
          <p:cNvPicPr preferRelativeResize="0"/>
          <p:nvPr/>
        </p:nvPicPr>
        <p:blipFill rotWithShape="1">
          <a:blip r:embed="rId8">
            <a:alphaModFix/>
          </a:blip>
          <a:srcRect t="4905" b="7651"/>
          <a:stretch/>
        </p:blipFill>
        <p:spPr>
          <a:xfrm>
            <a:off x="4820400" y="4303800"/>
            <a:ext cx="2447975" cy="792000"/>
          </a:xfrm>
          <a:prstGeom prst="rect">
            <a:avLst/>
          </a:prstGeom>
          <a:noFill/>
          <a:ln>
            <a:noFill/>
          </a:ln>
        </p:spPr>
      </p:pic>
      <p:grpSp>
        <p:nvGrpSpPr>
          <p:cNvPr id="287" name="Google Shape;287;p23"/>
          <p:cNvGrpSpPr/>
          <p:nvPr/>
        </p:nvGrpSpPr>
        <p:grpSpPr>
          <a:xfrm>
            <a:off x="152400" y="600288"/>
            <a:ext cx="909900" cy="255900"/>
            <a:chOff x="152400" y="600288"/>
            <a:chExt cx="909900" cy="255900"/>
          </a:xfrm>
        </p:grpSpPr>
        <p:sp>
          <p:nvSpPr>
            <p:cNvPr id="288" name="Google Shape;288;p23">
              <a:hlinkClick r:id="" action="ppaction://noaction"/>
            </p:cNvPr>
            <p:cNvSpPr txBox="1"/>
            <p:nvPr/>
          </p:nvSpPr>
          <p:spPr>
            <a:xfrm>
              <a:off x="152400" y="600288"/>
              <a:ext cx="909900" cy="255900"/>
            </a:xfrm>
            <a:prstGeom prst="rect">
              <a:avLst/>
            </a:prstGeom>
            <a:solidFill>
              <a:srgbClr val="073763"/>
            </a:solidFill>
            <a:ln>
              <a:noFill/>
            </a:ln>
          </p:spPr>
          <p:txBody>
            <a:bodyPr spcFirstLastPara="1" wrap="square" lIns="18000" tIns="91425" rIns="18000" bIns="91425" anchor="ctr" anchorCtr="0">
              <a:noAutofit/>
            </a:bodyPr>
            <a:lstStyle/>
            <a:p>
              <a:pPr marL="0" lvl="0" indent="0" algn="r" rtl="0">
                <a:spcBef>
                  <a:spcPts val="0"/>
                </a:spcBef>
                <a:spcAft>
                  <a:spcPts val="0"/>
                </a:spcAft>
                <a:buNone/>
              </a:pPr>
              <a:r>
                <a:rPr lang="en-GB" sz="900">
                  <a:solidFill>
                    <a:srgbClr val="FFFFFF"/>
                  </a:solidFill>
                </a:rPr>
                <a:t>Introduction</a:t>
              </a:r>
              <a:endParaRPr sz="900">
                <a:solidFill>
                  <a:srgbClr val="FFFFFF"/>
                </a:solidFill>
              </a:endParaRPr>
            </a:p>
          </p:txBody>
        </p:sp>
        <p:pic>
          <p:nvPicPr>
            <p:cNvPr id="289" name="Google Shape;289;p23"/>
            <p:cNvPicPr preferRelativeResize="0"/>
            <p:nvPr/>
          </p:nvPicPr>
          <p:blipFill>
            <a:blip r:embed="rId9">
              <a:alphaModFix/>
            </a:blip>
            <a:stretch>
              <a:fillRect/>
            </a:stretch>
          </p:blipFill>
          <p:spPr>
            <a:xfrm>
              <a:off x="204913" y="628713"/>
              <a:ext cx="205200" cy="199075"/>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6FA8DC"/>
            </a:gs>
            <a:gs pos="100000">
              <a:srgbClr val="FFFFFF"/>
            </a:gs>
          </a:gsLst>
          <a:lin ang="18900044" scaled="0"/>
        </a:gradFill>
        <a:effectLst/>
      </p:bgPr>
    </p:bg>
    <p:spTree>
      <p:nvGrpSpPr>
        <p:cNvPr id="1" name="Shape 293"/>
        <p:cNvGrpSpPr/>
        <p:nvPr/>
      </p:nvGrpSpPr>
      <p:grpSpPr>
        <a:xfrm>
          <a:off x="0" y="0"/>
          <a:ext cx="0" cy="0"/>
          <a:chOff x="0" y="0"/>
          <a:chExt cx="0" cy="0"/>
        </a:xfrm>
      </p:grpSpPr>
      <p:sp>
        <p:nvSpPr>
          <p:cNvPr id="294" name="Google Shape;294;p24"/>
          <p:cNvSpPr txBox="1">
            <a:spLocks noGrp="1"/>
          </p:cNvSpPr>
          <p:nvPr>
            <p:ph type="ctrTitle"/>
          </p:nvPr>
        </p:nvSpPr>
        <p:spPr>
          <a:xfrm>
            <a:off x="311700" y="286625"/>
            <a:ext cx="8520600" cy="46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GB" sz="2400">
                <a:solidFill>
                  <a:srgbClr val="0000FF"/>
                </a:solidFill>
              </a:rPr>
              <a:t>Over to you:</a:t>
            </a:r>
            <a:endParaRPr sz="2400">
              <a:solidFill>
                <a:srgbClr val="0000FF"/>
              </a:solidFill>
            </a:endParaRPr>
          </a:p>
        </p:txBody>
      </p:sp>
      <p:sp>
        <p:nvSpPr>
          <p:cNvPr id="295" name="Google Shape;295;p24"/>
          <p:cNvSpPr txBox="1">
            <a:spLocks noGrp="1"/>
          </p:cNvSpPr>
          <p:nvPr>
            <p:ph type="subTitle" idx="1"/>
          </p:nvPr>
        </p:nvSpPr>
        <p:spPr>
          <a:xfrm>
            <a:off x="311700" y="968025"/>
            <a:ext cx="8520600" cy="37980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457200" lvl="0" indent="-406400" algn="l" rtl="0">
              <a:spcBef>
                <a:spcPts val="0"/>
              </a:spcBef>
              <a:spcAft>
                <a:spcPts val="0"/>
              </a:spcAft>
              <a:buSzPts val="2800"/>
              <a:buAutoNum type="arabicPeriod"/>
            </a:pPr>
            <a:r>
              <a:rPr lang="en-GB">
                <a:solidFill>
                  <a:srgbClr val="FFFF00"/>
                </a:solidFill>
              </a:rPr>
              <a:t>How often</a:t>
            </a:r>
            <a:r>
              <a:rPr lang="en-GB"/>
              <a:t> would you like your teachers to set SAM Learning tasks?</a:t>
            </a:r>
            <a:endParaRPr/>
          </a:p>
          <a:p>
            <a:pPr marL="457200" marR="0" lvl="0" indent="-406400" algn="l" rtl="0">
              <a:lnSpc>
                <a:spcPct val="100000"/>
              </a:lnSpc>
              <a:spcBef>
                <a:spcPts val="0"/>
              </a:spcBef>
              <a:spcAft>
                <a:spcPts val="0"/>
              </a:spcAft>
              <a:buSzPts val="2800"/>
              <a:buAutoNum type="arabicPeriod"/>
            </a:pPr>
            <a:r>
              <a:rPr lang="en-GB"/>
              <a:t>How could this be written into your </a:t>
            </a:r>
            <a:r>
              <a:rPr lang="en-GB">
                <a:solidFill>
                  <a:srgbClr val="FFFF00"/>
                </a:solidFill>
              </a:rPr>
              <a:t>homework policy</a:t>
            </a:r>
            <a:r>
              <a:rPr lang="en-GB"/>
              <a:t> (demonstrate your </a:t>
            </a:r>
            <a:r>
              <a:rPr lang="en-GB" i="1"/>
              <a:t>intent</a:t>
            </a:r>
            <a:r>
              <a:rPr lang="en-GB"/>
              <a:t>)?</a:t>
            </a:r>
            <a:endParaRPr/>
          </a:p>
          <a:p>
            <a:pPr marL="457200" lvl="0" indent="-406400" algn="l" rtl="0">
              <a:spcBef>
                <a:spcPts val="0"/>
              </a:spcBef>
              <a:spcAft>
                <a:spcPts val="0"/>
              </a:spcAft>
              <a:buSzPts val="2800"/>
              <a:buAutoNum type="arabicPeriod"/>
            </a:pPr>
            <a:r>
              <a:rPr lang="en-GB"/>
              <a:t>When you look at the Tasks Report, </a:t>
            </a:r>
            <a:r>
              <a:rPr lang="en-GB">
                <a:solidFill>
                  <a:srgbClr val="FFFF00"/>
                </a:solidFill>
              </a:rPr>
              <a:t>how many tasks</a:t>
            </a:r>
            <a:r>
              <a:rPr lang="en-GB"/>
              <a:t> would you expect to see set in each half term?</a:t>
            </a:r>
            <a:endParaRPr/>
          </a:p>
        </p:txBody>
      </p:sp>
      <p:pic>
        <p:nvPicPr>
          <p:cNvPr id="296" name="Google Shape;296;p24"/>
          <p:cNvPicPr preferRelativeResize="0"/>
          <p:nvPr/>
        </p:nvPicPr>
        <p:blipFill>
          <a:blip r:embed="rId3">
            <a:alphaModFix/>
          </a:blip>
          <a:stretch>
            <a:fillRect/>
          </a:stretch>
        </p:blipFill>
        <p:spPr>
          <a:xfrm>
            <a:off x="6834325" y="47750"/>
            <a:ext cx="2278900" cy="445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25"/>
          <p:cNvPicPr preferRelativeResize="0"/>
          <p:nvPr/>
        </p:nvPicPr>
        <p:blipFill>
          <a:blip r:embed="rId3">
            <a:alphaModFix/>
          </a:blip>
          <a:stretch>
            <a:fillRect/>
          </a:stretch>
        </p:blipFill>
        <p:spPr>
          <a:xfrm>
            <a:off x="204925" y="47750"/>
            <a:ext cx="2278900" cy="445200"/>
          </a:xfrm>
          <a:prstGeom prst="rect">
            <a:avLst/>
          </a:prstGeom>
          <a:noFill/>
          <a:ln>
            <a:noFill/>
          </a:ln>
        </p:spPr>
      </p:pic>
      <p:sp>
        <p:nvSpPr>
          <p:cNvPr id="302" name="Google Shape;302;p25"/>
          <p:cNvSpPr txBox="1"/>
          <p:nvPr/>
        </p:nvSpPr>
        <p:spPr>
          <a:xfrm>
            <a:off x="2508975" y="82775"/>
            <a:ext cx="17118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t>Subject Leader Support</a:t>
            </a:r>
            <a:endParaRPr sz="1000" b="1"/>
          </a:p>
          <a:p>
            <a:pPr marL="0" lvl="0" indent="0" algn="l" rtl="0">
              <a:spcBef>
                <a:spcPts val="0"/>
              </a:spcBef>
              <a:spcAft>
                <a:spcPts val="0"/>
              </a:spcAft>
              <a:buNone/>
            </a:pPr>
            <a:r>
              <a:rPr lang="en-GB" sz="800"/>
              <a:t>School Success Team</a:t>
            </a:r>
            <a:endParaRPr sz="800"/>
          </a:p>
        </p:txBody>
      </p:sp>
      <p:grpSp>
        <p:nvGrpSpPr>
          <p:cNvPr id="303" name="Google Shape;303;p25"/>
          <p:cNvGrpSpPr/>
          <p:nvPr/>
        </p:nvGrpSpPr>
        <p:grpSpPr>
          <a:xfrm>
            <a:off x="142800" y="586925"/>
            <a:ext cx="8869800" cy="706350"/>
            <a:chOff x="142800" y="510725"/>
            <a:chExt cx="8869800" cy="706350"/>
          </a:xfrm>
        </p:grpSpPr>
        <p:grpSp>
          <p:nvGrpSpPr>
            <p:cNvPr id="304" name="Google Shape;304;p25"/>
            <p:cNvGrpSpPr/>
            <p:nvPr/>
          </p:nvGrpSpPr>
          <p:grpSpPr>
            <a:xfrm>
              <a:off x="142800" y="510725"/>
              <a:ext cx="8869800" cy="452950"/>
              <a:chOff x="142800" y="510725"/>
              <a:chExt cx="8869800" cy="452950"/>
            </a:xfrm>
          </p:grpSpPr>
          <p:sp>
            <p:nvSpPr>
              <p:cNvPr id="305" name="Google Shape;305;p25"/>
              <p:cNvSpPr/>
              <p:nvPr/>
            </p:nvSpPr>
            <p:spPr>
              <a:xfrm>
                <a:off x="142800" y="510725"/>
                <a:ext cx="8869800" cy="293700"/>
              </a:xfrm>
              <a:prstGeom prst="rect">
                <a:avLst/>
              </a:prstGeom>
              <a:solidFill>
                <a:srgbClr val="0737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5"/>
              <p:cNvSpPr/>
              <p:nvPr/>
            </p:nvSpPr>
            <p:spPr>
              <a:xfrm rot="10800000" flipH="1">
                <a:off x="142800" y="812775"/>
                <a:ext cx="8869800" cy="150900"/>
              </a:xfrm>
              <a:prstGeom prst="trapezoid">
                <a:avLst>
                  <a:gd name="adj" fmla="val 25000"/>
                </a:avLst>
              </a:prstGeom>
              <a:solidFill>
                <a:srgbClr val="0737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 name="Google Shape;307;p25"/>
            <p:cNvSpPr/>
            <p:nvPr/>
          </p:nvSpPr>
          <p:spPr>
            <a:xfrm>
              <a:off x="235500" y="814175"/>
              <a:ext cx="8684400" cy="402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800">
                  <a:solidFill>
                    <a:schemeClr val="accent5"/>
                  </a:solidFill>
                </a:rPr>
                <a:t>Plan your intervention strategies</a:t>
              </a:r>
              <a:endParaRPr sz="1800">
                <a:solidFill>
                  <a:schemeClr val="accent5"/>
                </a:solidFill>
              </a:endParaRPr>
            </a:p>
          </p:txBody>
        </p:sp>
      </p:grpSp>
      <p:sp>
        <p:nvSpPr>
          <p:cNvPr id="308" name="Google Shape;308;p25">
            <a:hlinkClick r:id="" action="ppaction://noaction"/>
          </p:cNvPr>
          <p:cNvSpPr txBox="1"/>
          <p:nvPr/>
        </p:nvSpPr>
        <p:spPr>
          <a:xfrm>
            <a:off x="1138000" y="600288"/>
            <a:ext cx="822900" cy="255900"/>
          </a:xfrm>
          <a:prstGeom prst="rect">
            <a:avLst/>
          </a:prstGeom>
          <a:solidFill>
            <a:srgbClr val="0737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900">
                <a:solidFill>
                  <a:srgbClr val="FFFFFF"/>
                </a:solidFill>
              </a:rPr>
              <a:t>Curriculum</a:t>
            </a:r>
            <a:endParaRPr sz="900">
              <a:solidFill>
                <a:srgbClr val="FFFFFF"/>
              </a:solidFill>
            </a:endParaRPr>
          </a:p>
        </p:txBody>
      </p:sp>
      <p:sp>
        <p:nvSpPr>
          <p:cNvPr id="309" name="Google Shape;309;p25">
            <a:hlinkClick r:id="" action="ppaction://noaction"/>
          </p:cNvPr>
          <p:cNvSpPr txBox="1"/>
          <p:nvPr/>
        </p:nvSpPr>
        <p:spPr>
          <a:xfrm>
            <a:off x="2036625" y="600288"/>
            <a:ext cx="822900" cy="255900"/>
          </a:xfrm>
          <a:prstGeom prst="rect">
            <a:avLst/>
          </a:prstGeom>
          <a:solidFill>
            <a:srgbClr val="073763"/>
          </a:solidFill>
          <a:ln>
            <a:noFill/>
          </a:ln>
        </p:spPr>
        <p:txBody>
          <a:bodyPr spcFirstLastPara="1" wrap="square" lIns="18000" tIns="91425" rIns="18000" bIns="91425" anchor="ctr" anchorCtr="0">
            <a:noAutofit/>
          </a:bodyPr>
          <a:lstStyle/>
          <a:p>
            <a:pPr marL="0" lvl="0" indent="0" algn="ctr" rtl="0">
              <a:spcBef>
                <a:spcPts val="0"/>
              </a:spcBef>
              <a:spcAft>
                <a:spcPts val="0"/>
              </a:spcAft>
              <a:buNone/>
            </a:pPr>
            <a:r>
              <a:rPr lang="en-GB" sz="900">
                <a:solidFill>
                  <a:srgbClr val="FFFFFF"/>
                </a:solidFill>
              </a:rPr>
              <a:t>Homework</a:t>
            </a:r>
            <a:endParaRPr sz="900">
              <a:solidFill>
                <a:srgbClr val="FFFFFF"/>
              </a:solidFill>
            </a:endParaRPr>
          </a:p>
        </p:txBody>
      </p:sp>
      <p:sp>
        <p:nvSpPr>
          <p:cNvPr id="310" name="Google Shape;310;p25">
            <a:hlinkClick r:id="rId4" action="ppaction://hlinksldjump"/>
          </p:cNvPr>
          <p:cNvSpPr txBox="1"/>
          <p:nvPr/>
        </p:nvSpPr>
        <p:spPr>
          <a:xfrm>
            <a:off x="2935250" y="600288"/>
            <a:ext cx="822900" cy="255900"/>
          </a:xfrm>
          <a:prstGeom prst="rect">
            <a:avLst/>
          </a:prstGeom>
          <a:solidFill>
            <a:srgbClr val="FFFFFF"/>
          </a:solidFill>
          <a:ln>
            <a:noFill/>
          </a:ln>
        </p:spPr>
        <p:txBody>
          <a:bodyPr spcFirstLastPara="1" wrap="square" lIns="54000" tIns="91425" rIns="54000" bIns="91425" anchor="ctr" anchorCtr="0">
            <a:noAutofit/>
          </a:bodyPr>
          <a:lstStyle/>
          <a:p>
            <a:pPr marL="0" marR="0" lvl="0" indent="0" algn="ctr" rtl="0">
              <a:lnSpc>
                <a:spcPct val="100000"/>
              </a:lnSpc>
              <a:spcBef>
                <a:spcPts val="0"/>
              </a:spcBef>
              <a:spcAft>
                <a:spcPts val="0"/>
              </a:spcAft>
              <a:buNone/>
            </a:pPr>
            <a:r>
              <a:rPr lang="en-GB" sz="900" b="1"/>
              <a:t>Intervention</a:t>
            </a:r>
            <a:endParaRPr sz="900">
              <a:solidFill>
                <a:srgbClr val="FFFFFF"/>
              </a:solidFill>
            </a:endParaRPr>
          </a:p>
        </p:txBody>
      </p:sp>
      <p:sp>
        <p:nvSpPr>
          <p:cNvPr id="311" name="Google Shape;311;p25"/>
          <p:cNvSpPr/>
          <p:nvPr/>
        </p:nvSpPr>
        <p:spPr>
          <a:xfrm>
            <a:off x="293150" y="1359050"/>
            <a:ext cx="2659800" cy="251700"/>
          </a:xfrm>
          <a:prstGeom prst="roundRect">
            <a:avLst>
              <a:gd name="adj" fmla="val 16667"/>
            </a:avLst>
          </a:prstGeom>
          <a:solidFill>
            <a:srgbClr val="3D8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FFFFFF"/>
                </a:solidFill>
              </a:rPr>
              <a:t>1. Create intervention groups</a:t>
            </a:r>
            <a:endParaRPr>
              <a:solidFill>
                <a:srgbClr val="FFFFFF"/>
              </a:solidFill>
            </a:endParaRPr>
          </a:p>
        </p:txBody>
      </p:sp>
      <p:sp>
        <p:nvSpPr>
          <p:cNvPr id="312" name="Google Shape;312;p25"/>
          <p:cNvSpPr/>
          <p:nvPr/>
        </p:nvSpPr>
        <p:spPr>
          <a:xfrm>
            <a:off x="3264950" y="1359050"/>
            <a:ext cx="2659800" cy="251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2. Target work to these groups</a:t>
            </a:r>
            <a:endParaRPr>
              <a:solidFill>
                <a:srgbClr val="FFFFFF"/>
              </a:solidFill>
            </a:endParaRPr>
          </a:p>
        </p:txBody>
      </p:sp>
      <p:sp>
        <p:nvSpPr>
          <p:cNvPr id="313" name="Google Shape;313;p25"/>
          <p:cNvSpPr/>
          <p:nvPr/>
        </p:nvSpPr>
        <p:spPr>
          <a:xfrm>
            <a:off x="6236750" y="1359050"/>
            <a:ext cx="2660400" cy="251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3. Review progress on reports</a:t>
            </a:r>
            <a:endParaRPr>
              <a:solidFill>
                <a:srgbClr val="FFFFFF"/>
              </a:solidFill>
            </a:endParaRPr>
          </a:p>
        </p:txBody>
      </p:sp>
      <p:sp>
        <p:nvSpPr>
          <p:cNvPr id="314" name="Google Shape;314;p25">
            <a:hlinkClick r:id="" action="ppaction://noaction"/>
          </p:cNvPr>
          <p:cNvSpPr/>
          <p:nvPr/>
        </p:nvSpPr>
        <p:spPr>
          <a:xfrm>
            <a:off x="7660875" y="978050"/>
            <a:ext cx="1040400" cy="251700"/>
          </a:xfrm>
          <a:prstGeom prst="roundRect">
            <a:avLst>
              <a:gd name="adj" fmla="val 16667"/>
            </a:avLst>
          </a:prstGeom>
          <a:solidFill>
            <a:srgbClr val="B7B7B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solidFill>
                  <a:srgbClr val="FFFFFF"/>
                </a:solidFill>
              </a:rPr>
              <a:t>Exit</a:t>
            </a:r>
            <a:endParaRPr sz="1200">
              <a:solidFill>
                <a:srgbClr val="FFFFFF"/>
              </a:solidFill>
            </a:endParaRPr>
          </a:p>
        </p:txBody>
      </p:sp>
      <p:sp>
        <p:nvSpPr>
          <p:cNvPr id="315" name="Google Shape;315;p25">
            <a:hlinkClick r:id="" action="ppaction://noaction"/>
          </p:cNvPr>
          <p:cNvSpPr txBox="1"/>
          <p:nvPr/>
        </p:nvSpPr>
        <p:spPr>
          <a:xfrm>
            <a:off x="3833875" y="600288"/>
            <a:ext cx="822900" cy="2559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solidFill>
                  <a:srgbClr val="FFFFFF"/>
                </a:solidFill>
              </a:rPr>
              <a:t>Reporting</a:t>
            </a:r>
            <a:endParaRPr sz="900">
              <a:solidFill>
                <a:srgbClr val="FFFFFF"/>
              </a:solidFill>
            </a:endParaRPr>
          </a:p>
        </p:txBody>
      </p:sp>
      <p:sp>
        <p:nvSpPr>
          <p:cNvPr id="316" name="Google Shape;316;p25"/>
          <p:cNvSpPr/>
          <p:nvPr/>
        </p:nvSpPr>
        <p:spPr>
          <a:xfrm>
            <a:off x="304800" y="1676400"/>
            <a:ext cx="5630400" cy="432000"/>
          </a:xfrm>
          <a:prstGeom prst="roundRect">
            <a:avLst>
              <a:gd name="adj" fmla="val 16667"/>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Groups can be made for monitoring or setting tasks.</a:t>
            </a:r>
            <a:endParaRPr sz="1600">
              <a:solidFill>
                <a:srgbClr val="FFFFFF"/>
              </a:solidFill>
            </a:endParaRPr>
          </a:p>
        </p:txBody>
      </p:sp>
      <p:sp>
        <p:nvSpPr>
          <p:cNvPr id="317" name="Google Shape;317;p25"/>
          <p:cNvSpPr/>
          <p:nvPr/>
        </p:nvSpPr>
        <p:spPr>
          <a:xfrm>
            <a:off x="304800" y="3743473"/>
            <a:ext cx="5630400" cy="612000"/>
          </a:xfrm>
          <a:prstGeom prst="roundRect">
            <a:avLst>
              <a:gd name="adj" fmla="val 16667"/>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As a subject leader, you can create groups to monitor specific learners across a cohort.</a:t>
            </a:r>
            <a:endParaRPr sz="1600">
              <a:solidFill>
                <a:srgbClr val="FFFFFF"/>
              </a:solidFill>
            </a:endParaRPr>
          </a:p>
        </p:txBody>
      </p:sp>
      <p:pic>
        <p:nvPicPr>
          <p:cNvPr id="318" name="Google Shape;318;p25"/>
          <p:cNvPicPr preferRelativeResize="0"/>
          <p:nvPr/>
        </p:nvPicPr>
        <p:blipFill>
          <a:blip r:embed="rId5">
            <a:alphaModFix/>
          </a:blip>
          <a:stretch>
            <a:fillRect/>
          </a:stretch>
        </p:blipFill>
        <p:spPr>
          <a:xfrm>
            <a:off x="8453275" y="726"/>
            <a:ext cx="538325" cy="550175"/>
          </a:xfrm>
          <a:prstGeom prst="rect">
            <a:avLst/>
          </a:prstGeom>
          <a:noFill/>
          <a:ln>
            <a:noFill/>
          </a:ln>
        </p:spPr>
      </p:pic>
      <p:sp>
        <p:nvSpPr>
          <p:cNvPr id="319" name="Google Shape;319;p25"/>
          <p:cNvSpPr/>
          <p:nvPr/>
        </p:nvSpPr>
        <p:spPr>
          <a:xfrm>
            <a:off x="304800" y="4419600"/>
            <a:ext cx="5630400" cy="612000"/>
          </a:xfrm>
          <a:prstGeom prst="roundRect">
            <a:avLst>
              <a:gd name="adj" fmla="val 16667"/>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Teachers in your subject can make their own groups of learners for intervention.</a:t>
            </a:r>
            <a:endParaRPr sz="1600">
              <a:solidFill>
                <a:srgbClr val="FFFFFF"/>
              </a:solidFill>
            </a:endParaRPr>
          </a:p>
        </p:txBody>
      </p:sp>
      <p:pic>
        <p:nvPicPr>
          <p:cNvPr id="320" name="Google Shape;320;p25"/>
          <p:cNvPicPr preferRelativeResize="0"/>
          <p:nvPr/>
        </p:nvPicPr>
        <p:blipFill>
          <a:blip r:embed="rId6">
            <a:alphaModFix/>
          </a:blip>
          <a:stretch>
            <a:fillRect/>
          </a:stretch>
        </p:blipFill>
        <p:spPr>
          <a:xfrm>
            <a:off x="1950000" y="2174052"/>
            <a:ext cx="2339999" cy="1506819"/>
          </a:xfrm>
          <a:prstGeom prst="rect">
            <a:avLst/>
          </a:prstGeom>
          <a:noFill/>
          <a:ln>
            <a:noFill/>
          </a:ln>
        </p:spPr>
      </p:pic>
      <p:pic>
        <p:nvPicPr>
          <p:cNvPr id="321" name="Google Shape;321;p25"/>
          <p:cNvPicPr preferRelativeResize="0"/>
          <p:nvPr/>
        </p:nvPicPr>
        <p:blipFill>
          <a:blip r:embed="rId7">
            <a:alphaModFix/>
          </a:blip>
          <a:stretch>
            <a:fillRect/>
          </a:stretch>
        </p:blipFill>
        <p:spPr>
          <a:xfrm>
            <a:off x="7666119" y="47750"/>
            <a:ext cx="602555" cy="503150"/>
          </a:xfrm>
          <a:prstGeom prst="rect">
            <a:avLst/>
          </a:prstGeom>
          <a:noFill/>
          <a:ln>
            <a:noFill/>
          </a:ln>
        </p:spPr>
      </p:pic>
      <p:grpSp>
        <p:nvGrpSpPr>
          <p:cNvPr id="322" name="Google Shape;322;p25"/>
          <p:cNvGrpSpPr/>
          <p:nvPr/>
        </p:nvGrpSpPr>
        <p:grpSpPr>
          <a:xfrm>
            <a:off x="152400" y="600288"/>
            <a:ext cx="909900" cy="255900"/>
            <a:chOff x="152400" y="600288"/>
            <a:chExt cx="909900" cy="255900"/>
          </a:xfrm>
        </p:grpSpPr>
        <p:sp>
          <p:nvSpPr>
            <p:cNvPr id="323" name="Google Shape;323;p25">
              <a:hlinkClick r:id="" action="ppaction://noaction"/>
            </p:cNvPr>
            <p:cNvSpPr txBox="1"/>
            <p:nvPr/>
          </p:nvSpPr>
          <p:spPr>
            <a:xfrm>
              <a:off x="152400" y="600288"/>
              <a:ext cx="909900" cy="255900"/>
            </a:xfrm>
            <a:prstGeom prst="rect">
              <a:avLst/>
            </a:prstGeom>
            <a:solidFill>
              <a:srgbClr val="073763"/>
            </a:solidFill>
            <a:ln>
              <a:noFill/>
            </a:ln>
          </p:spPr>
          <p:txBody>
            <a:bodyPr spcFirstLastPara="1" wrap="square" lIns="18000" tIns="91425" rIns="18000" bIns="91425" anchor="ctr" anchorCtr="0">
              <a:noAutofit/>
            </a:bodyPr>
            <a:lstStyle/>
            <a:p>
              <a:pPr marL="0" lvl="0" indent="0" algn="r" rtl="0">
                <a:spcBef>
                  <a:spcPts val="0"/>
                </a:spcBef>
                <a:spcAft>
                  <a:spcPts val="0"/>
                </a:spcAft>
                <a:buNone/>
              </a:pPr>
              <a:r>
                <a:rPr lang="en-GB" sz="900">
                  <a:solidFill>
                    <a:srgbClr val="FFFFFF"/>
                  </a:solidFill>
                </a:rPr>
                <a:t>Introduction</a:t>
              </a:r>
              <a:endParaRPr sz="900">
                <a:solidFill>
                  <a:srgbClr val="FFFFFF"/>
                </a:solidFill>
              </a:endParaRPr>
            </a:p>
          </p:txBody>
        </p:sp>
        <p:pic>
          <p:nvPicPr>
            <p:cNvPr id="324" name="Google Shape;324;p25"/>
            <p:cNvPicPr preferRelativeResize="0"/>
            <p:nvPr/>
          </p:nvPicPr>
          <p:blipFill>
            <a:blip r:embed="rId8">
              <a:alphaModFix/>
            </a:blip>
            <a:stretch>
              <a:fillRect/>
            </a:stretch>
          </p:blipFill>
          <p:spPr>
            <a:xfrm>
              <a:off x="204913" y="628713"/>
              <a:ext cx="205200" cy="199075"/>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26"/>
          <p:cNvPicPr preferRelativeResize="0"/>
          <p:nvPr/>
        </p:nvPicPr>
        <p:blipFill>
          <a:blip r:embed="rId3">
            <a:alphaModFix/>
          </a:blip>
          <a:stretch>
            <a:fillRect/>
          </a:stretch>
        </p:blipFill>
        <p:spPr>
          <a:xfrm>
            <a:off x="204925" y="47750"/>
            <a:ext cx="2278900" cy="445200"/>
          </a:xfrm>
          <a:prstGeom prst="rect">
            <a:avLst/>
          </a:prstGeom>
          <a:noFill/>
          <a:ln>
            <a:noFill/>
          </a:ln>
        </p:spPr>
      </p:pic>
      <p:sp>
        <p:nvSpPr>
          <p:cNvPr id="330" name="Google Shape;330;p26"/>
          <p:cNvSpPr txBox="1"/>
          <p:nvPr/>
        </p:nvSpPr>
        <p:spPr>
          <a:xfrm>
            <a:off x="2508975" y="82775"/>
            <a:ext cx="17118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t>Subject Leader Support</a:t>
            </a:r>
            <a:endParaRPr sz="1000" b="1"/>
          </a:p>
          <a:p>
            <a:pPr marL="0" lvl="0" indent="0" algn="l" rtl="0">
              <a:spcBef>
                <a:spcPts val="0"/>
              </a:spcBef>
              <a:spcAft>
                <a:spcPts val="0"/>
              </a:spcAft>
              <a:buNone/>
            </a:pPr>
            <a:r>
              <a:rPr lang="en-GB" sz="800"/>
              <a:t>School Success Team</a:t>
            </a:r>
            <a:endParaRPr sz="800"/>
          </a:p>
        </p:txBody>
      </p:sp>
      <p:grpSp>
        <p:nvGrpSpPr>
          <p:cNvPr id="331" name="Google Shape;331;p26"/>
          <p:cNvGrpSpPr/>
          <p:nvPr/>
        </p:nvGrpSpPr>
        <p:grpSpPr>
          <a:xfrm>
            <a:off x="142800" y="586925"/>
            <a:ext cx="8869800" cy="706350"/>
            <a:chOff x="142800" y="510725"/>
            <a:chExt cx="8869800" cy="706350"/>
          </a:xfrm>
        </p:grpSpPr>
        <p:grpSp>
          <p:nvGrpSpPr>
            <p:cNvPr id="332" name="Google Shape;332;p26"/>
            <p:cNvGrpSpPr/>
            <p:nvPr/>
          </p:nvGrpSpPr>
          <p:grpSpPr>
            <a:xfrm>
              <a:off x="142800" y="510725"/>
              <a:ext cx="8869800" cy="452950"/>
              <a:chOff x="142800" y="510725"/>
              <a:chExt cx="8869800" cy="452950"/>
            </a:xfrm>
          </p:grpSpPr>
          <p:sp>
            <p:nvSpPr>
              <p:cNvPr id="333" name="Google Shape;333;p26"/>
              <p:cNvSpPr/>
              <p:nvPr/>
            </p:nvSpPr>
            <p:spPr>
              <a:xfrm>
                <a:off x="142800" y="510725"/>
                <a:ext cx="8869800" cy="293700"/>
              </a:xfrm>
              <a:prstGeom prst="rect">
                <a:avLst/>
              </a:prstGeom>
              <a:solidFill>
                <a:srgbClr val="0737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6"/>
              <p:cNvSpPr/>
              <p:nvPr/>
            </p:nvSpPr>
            <p:spPr>
              <a:xfrm rot="10800000" flipH="1">
                <a:off x="142800" y="812775"/>
                <a:ext cx="8869800" cy="150900"/>
              </a:xfrm>
              <a:prstGeom prst="trapezoid">
                <a:avLst>
                  <a:gd name="adj" fmla="val 25000"/>
                </a:avLst>
              </a:prstGeom>
              <a:solidFill>
                <a:srgbClr val="0737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 name="Google Shape;335;p26"/>
            <p:cNvSpPr/>
            <p:nvPr/>
          </p:nvSpPr>
          <p:spPr>
            <a:xfrm>
              <a:off x="235500" y="814175"/>
              <a:ext cx="8684400" cy="402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800">
                  <a:solidFill>
                    <a:schemeClr val="accent5"/>
                  </a:solidFill>
                </a:rPr>
                <a:t>Plan your intervention strategies</a:t>
              </a:r>
              <a:endParaRPr sz="1800">
                <a:solidFill>
                  <a:schemeClr val="accent5"/>
                </a:solidFill>
              </a:endParaRPr>
            </a:p>
          </p:txBody>
        </p:sp>
      </p:grpSp>
      <p:sp>
        <p:nvSpPr>
          <p:cNvPr id="336" name="Google Shape;336;p26">
            <a:hlinkClick r:id="" action="ppaction://noaction"/>
          </p:cNvPr>
          <p:cNvSpPr txBox="1"/>
          <p:nvPr/>
        </p:nvSpPr>
        <p:spPr>
          <a:xfrm>
            <a:off x="1138000" y="600288"/>
            <a:ext cx="822900" cy="255900"/>
          </a:xfrm>
          <a:prstGeom prst="rect">
            <a:avLst/>
          </a:prstGeom>
          <a:solidFill>
            <a:srgbClr val="0737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900">
                <a:solidFill>
                  <a:srgbClr val="FFFFFF"/>
                </a:solidFill>
              </a:rPr>
              <a:t>Curriculum</a:t>
            </a:r>
            <a:endParaRPr sz="900">
              <a:solidFill>
                <a:srgbClr val="FFFFFF"/>
              </a:solidFill>
            </a:endParaRPr>
          </a:p>
        </p:txBody>
      </p:sp>
      <p:sp>
        <p:nvSpPr>
          <p:cNvPr id="337" name="Google Shape;337;p26">
            <a:hlinkClick r:id="" action="ppaction://noaction"/>
          </p:cNvPr>
          <p:cNvSpPr txBox="1"/>
          <p:nvPr/>
        </p:nvSpPr>
        <p:spPr>
          <a:xfrm>
            <a:off x="2036625" y="600288"/>
            <a:ext cx="822900" cy="255900"/>
          </a:xfrm>
          <a:prstGeom prst="rect">
            <a:avLst/>
          </a:prstGeom>
          <a:solidFill>
            <a:srgbClr val="073763"/>
          </a:solidFill>
          <a:ln>
            <a:noFill/>
          </a:ln>
        </p:spPr>
        <p:txBody>
          <a:bodyPr spcFirstLastPara="1" wrap="square" lIns="18000" tIns="91425" rIns="18000" bIns="91425" anchor="ctr" anchorCtr="0">
            <a:noAutofit/>
          </a:bodyPr>
          <a:lstStyle/>
          <a:p>
            <a:pPr marL="0" lvl="0" indent="0" algn="ctr" rtl="0">
              <a:spcBef>
                <a:spcPts val="0"/>
              </a:spcBef>
              <a:spcAft>
                <a:spcPts val="0"/>
              </a:spcAft>
              <a:buNone/>
            </a:pPr>
            <a:r>
              <a:rPr lang="en-GB" sz="900">
                <a:solidFill>
                  <a:srgbClr val="FFFFFF"/>
                </a:solidFill>
              </a:rPr>
              <a:t>Homework</a:t>
            </a:r>
            <a:endParaRPr sz="900">
              <a:solidFill>
                <a:srgbClr val="FFFFFF"/>
              </a:solidFill>
            </a:endParaRPr>
          </a:p>
        </p:txBody>
      </p:sp>
      <p:sp>
        <p:nvSpPr>
          <p:cNvPr id="338" name="Google Shape;338;p26">
            <a:hlinkClick r:id="rId4" action="ppaction://hlinksldjump"/>
          </p:cNvPr>
          <p:cNvSpPr txBox="1"/>
          <p:nvPr/>
        </p:nvSpPr>
        <p:spPr>
          <a:xfrm>
            <a:off x="2935250" y="600288"/>
            <a:ext cx="822900" cy="255900"/>
          </a:xfrm>
          <a:prstGeom prst="rect">
            <a:avLst/>
          </a:prstGeom>
          <a:solidFill>
            <a:srgbClr val="FFFFFF"/>
          </a:solidFill>
          <a:ln>
            <a:noFill/>
          </a:ln>
        </p:spPr>
        <p:txBody>
          <a:bodyPr spcFirstLastPara="1" wrap="square" lIns="54000" tIns="91425" rIns="54000" bIns="91425" anchor="ctr" anchorCtr="0">
            <a:noAutofit/>
          </a:bodyPr>
          <a:lstStyle/>
          <a:p>
            <a:pPr marL="0" marR="0" lvl="0" indent="0" algn="ctr" rtl="0">
              <a:lnSpc>
                <a:spcPct val="100000"/>
              </a:lnSpc>
              <a:spcBef>
                <a:spcPts val="0"/>
              </a:spcBef>
              <a:spcAft>
                <a:spcPts val="0"/>
              </a:spcAft>
              <a:buNone/>
            </a:pPr>
            <a:r>
              <a:rPr lang="en-GB" sz="900" b="1"/>
              <a:t>Intervention</a:t>
            </a:r>
            <a:endParaRPr sz="900">
              <a:solidFill>
                <a:srgbClr val="FFFFFF"/>
              </a:solidFill>
            </a:endParaRPr>
          </a:p>
        </p:txBody>
      </p:sp>
      <p:sp>
        <p:nvSpPr>
          <p:cNvPr id="339" name="Google Shape;339;p26"/>
          <p:cNvSpPr/>
          <p:nvPr/>
        </p:nvSpPr>
        <p:spPr>
          <a:xfrm>
            <a:off x="293150" y="1359050"/>
            <a:ext cx="2659800" cy="251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1. Create intervention groups</a:t>
            </a:r>
            <a:endParaRPr>
              <a:solidFill>
                <a:srgbClr val="FFFFFF"/>
              </a:solidFill>
            </a:endParaRPr>
          </a:p>
        </p:txBody>
      </p:sp>
      <p:sp>
        <p:nvSpPr>
          <p:cNvPr id="340" name="Google Shape;340;p26"/>
          <p:cNvSpPr/>
          <p:nvPr/>
        </p:nvSpPr>
        <p:spPr>
          <a:xfrm>
            <a:off x="3264950" y="1359050"/>
            <a:ext cx="2659800" cy="251700"/>
          </a:xfrm>
          <a:prstGeom prst="roundRect">
            <a:avLst>
              <a:gd name="adj" fmla="val 16667"/>
            </a:avLst>
          </a:prstGeom>
          <a:solidFill>
            <a:srgbClr val="3D85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2. Target work to these groups</a:t>
            </a:r>
            <a:endParaRPr>
              <a:solidFill>
                <a:srgbClr val="FFFFFF"/>
              </a:solidFill>
            </a:endParaRPr>
          </a:p>
        </p:txBody>
      </p:sp>
      <p:sp>
        <p:nvSpPr>
          <p:cNvPr id="341" name="Google Shape;341;p26"/>
          <p:cNvSpPr/>
          <p:nvPr/>
        </p:nvSpPr>
        <p:spPr>
          <a:xfrm>
            <a:off x="6236750" y="1359050"/>
            <a:ext cx="2660400" cy="251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3. Review progress on reports</a:t>
            </a:r>
            <a:endParaRPr>
              <a:solidFill>
                <a:srgbClr val="FFFFFF"/>
              </a:solidFill>
            </a:endParaRPr>
          </a:p>
        </p:txBody>
      </p:sp>
      <p:sp>
        <p:nvSpPr>
          <p:cNvPr id="342" name="Google Shape;342;p26">
            <a:hlinkClick r:id="" action="ppaction://noaction"/>
          </p:cNvPr>
          <p:cNvSpPr/>
          <p:nvPr/>
        </p:nvSpPr>
        <p:spPr>
          <a:xfrm>
            <a:off x="7660875" y="978050"/>
            <a:ext cx="1040400" cy="251700"/>
          </a:xfrm>
          <a:prstGeom prst="roundRect">
            <a:avLst>
              <a:gd name="adj" fmla="val 16667"/>
            </a:avLst>
          </a:prstGeom>
          <a:solidFill>
            <a:srgbClr val="B7B7B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solidFill>
                  <a:srgbClr val="FFFFFF"/>
                </a:solidFill>
              </a:rPr>
              <a:t>Exit</a:t>
            </a:r>
            <a:endParaRPr sz="1200">
              <a:solidFill>
                <a:srgbClr val="FFFFFF"/>
              </a:solidFill>
            </a:endParaRPr>
          </a:p>
        </p:txBody>
      </p:sp>
      <p:sp>
        <p:nvSpPr>
          <p:cNvPr id="343" name="Google Shape;343;p26">
            <a:hlinkClick r:id="" action="ppaction://noaction"/>
          </p:cNvPr>
          <p:cNvSpPr txBox="1"/>
          <p:nvPr/>
        </p:nvSpPr>
        <p:spPr>
          <a:xfrm>
            <a:off x="3833875" y="600288"/>
            <a:ext cx="822900" cy="2559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solidFill>
                  <a:srgbClr val="FFFFFF"/>
                </a:solidFill>
              </a:rPr>
              <a:t>Reporting</a:t>
            </a:r>
            <a:endParaRPr sz="900">
              <a:solidFill>
                <a:srgbClr val="FFFFFF"/>
              </a:solidFill>
            </a:endParaRPr>
          </a:p>
        </p:txBody>
      </p:sp>
      <p:sp>
        <p:nvSpPr>
          <p:cNvPr id="344" name="Google Shape;344;p26"/>
          <p:cNvSpPr/>
          <p:nvPr/>
        </p:nvSpPr>
        <p:spPr>
          <a:xfrm>
            <a:off x="1762475" y="2067756"/>
            <a:ext cx="5618400" cy="6120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Set intervention work from the previous year or Key Stage to strengthen foundations.</a:t>
            </a:r>
            <a:endParaRPr sz="1600">
              <a:solidFill>
                <a:srgbClr val="FFFFFF"/>
              </a:solidFill>
            </a:endParaRPr>
          </a:p>
        </p:txBody>
      </p:sp>
      <p:sp>
        <p:nvSpPr>
          <p:cNvPr id="345" name="Google Shape;345;p26"/>
          <p:cNvSpPr/>
          <p:nvPr/>
        </p:nvSpPr>
        <p:spPr>
          <a:xfrm>
            <a:off x="1774519" y="4427550"/>
            <a:ext cx="5618400" cy="6120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Keep absent individuals up to speed - whether off ill, on holiday or educated off-site.</a:t>
            </a:r>
            <a:endParaRPr sz="1600">
              <a:solidFill>
                <a:srgbClr val="FFFFFF"/>
              </a:solidFill>
            </a:endParaRPr>
          </a:p>
        </p:txBody>
      </p:sp>
      <p:sp>
        <p:nvSpPr>
          <p:cNvPr id="346" name="Google Shape;346;p26"/>
          <p:cNvSpPr/>
          <p:nvPr/>
        </p:nvSpPr>
        <p:spPr>
          <a:xfrm>
            <a:off x="1774519" y="3238488"/>
            <a:ext cx="5618400" cy="6120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Set extra tasks to underperforming learners to help them to catch back up.</a:t>
            </a:r>
            <a:endParaRPr sz="1600">
              <a:solidFill>
                <a:srgbClr val="FFFFFF"/>
              </a:solidFill>
            </a:endParaRPr>
          </a:p>
        </p:txBody>
      </p:sp>
      <p:pic>
        <p:nvPicPr>
          <p:cNvPr id="347" name="Google Shape;347;p26"/>
          <p:cNvPicPr preferRelativeResize="0"/>
          <p:nvPr/>
        </p:nvPicPr>
        <p:blipFill>
          <a:blip r:embed="rId5">
            <a:alphaModFix/>
          </a:blip>
          <a:stretch>
            <a:fillRect/>
          </a:stretch>
        </p:blipFill>
        <p:spPr>
          <a:xfrm>
            <a:off x="8453275" y="726"/>
            <a:ext cx="538325" cy="550175"/>
          </a:xfrm>
          <a:prstGeom prst="rect">
            <a:avLst/>
          </a:prstGeom>
          <a:noFill/>
          <a:ln>
            <a:noFill/>
          </a:ln>
        </p:spPr>
      </p:pic>
      <p:pic>
        <p:nvPicPr>
          <p:cNvPr id="348" name="Google Shape;348;p26"/>
          <p:cNvPicPr preferRelativeResize="0"/>
          <p:nvPr/>
        </p:nvPicPr>
        <p:blipFill>
          <a:blip r:embed="rId6">
            <a:alphaModFix/>
          </a:blip>
          <a:stretch>
            <a:fillRect/>
          </a:stretch>
        </p:blipFill>
        <p:spPr>
          <a:xfrm>
            <a:off x="7666119" y="47750"/>
            <a:ext cx="602555" cy="503150"/>
          </a:xfrm>
          <a:prstGeom prst="rect">
            <a:avLst/>
          </a:prstGeom>
          <a:noFill/>
          <a:ln>
            <a:noFill/>
          </a:ln>
        </p:spPr>
      </p:pic>
      <p:pic>
        <p:nvPicPr>
          <p:cNvPr id="349" name="Google Shape;349;p26"/>
          <p:cNvPicPr preferRelativeResize="0"/>
          <p:nvPr/>
        </p:nvPicPr>
        <p:blipFill>
          <a:blip r:embed="rId7">
            <a:alphaModFix/>
          </a:blip>
          <a:stretch>
            <a:fillRect/>
          </a:stretch>
        </p:blipFill>
        <p:spPr>
          <a:xfrm>
            <a:off x="3381375" y="1676400"/>
            <a:ext cx="2448000" cy="261120"/>
          </a:xfrm>
          <a:prstGeom prst="rect">
            <a:avLst/>
          </a:prstGeom>
          <a:noFill/>
          <a:ln>
            <a:noFill/>
          </a:ln>
        </p:spPr>
      </p:pic>
      <p:pic>
        <p:nvPicPr>
          <p:cNvPr id="350" name="Google Shape;350;p26"/>
          <p:cNvPicPr preferRelativeResize="0"/>
          <p:nvPr/>
        </p:nvPicPr>
        <p:blipFill>
          <a:blip r:embed="rId8">
            <a:alphaModFix/>
          </a:blip>
          <a:stretch>
            <a:fillRect/>
          </a:stretch>
        </p:blipFill>
        <p:spPr>
          <a:xfrm>
            <a:off x="3429900" y="3964824"/>
            <a:ext cx="2448000" cy="332490"/>
          </a:xfrm>
          <a:prstGeom prst="rect">
            <a:avLst/>
          </a:prstGeom>
          <a:noFill/>
          <a:ln>
            <a:noFill/>
          </a:ln>
        </p:spPr>
      </p:pic>
      <p:pic>
        <p:nvPicPr>
          <p:cNvPr id="351" name="Google Shape;351;p26"/>
          <p:cNvPicPr preferRelativeResize="0"/>
          <p:nvPr/>
        </p:nvPicPr>
        <p:blipFill>
          <a:blip r:embed="rId9">
            <a:alphaModFix/>
          </a:blip>
          <a:stretch>
            <a:fillRect/>
          </a:stretch>
        </p:blipFill>
        <p:spPr>
          <a:xfrm>
            <a:off x="3388800" y="2794092"/>
            <a:ext cx="2448000" cy="314160"/>
          </a:xfrm>
          <a:prstGeom prst="rect">
            <a:avLst/>
          </a:prstGeom>
          <a:noFill/>
          <a:ln>
            <a:noFill/>
          </a:ln>
        </p:spPr>
      </p:pic>
      <p:grpSp>
        <p:nvGrpSpPr>
          <p:cNvPr id="352" name="Google Shape;352;p26"/>
          <p:cNvGrpSpPr/>
          <p:nvPr/>
        </p:nvGrpSpPr>
        <p:grpSpPr>
          <a:xfrm>
            <a:off x="152400" y="600288"/>
            <a:ext cx="909900" cy="255900"/>
            <a:chOff x="152400" y="600288"/>
            <a:chExt cx="909900" cy="255900"/>
          </a:xfrm>
        </p:grpSpPr>
        <p:sp>
          <p:nvSpPr>
            <p:cNvPr id="353" name="Google Shape;353;p26">
              <a:hlinkClick r:id="" action="ppaction://noaction"/>
            </p:cNvPr>
            <p:cNvSpPr txBox="1"/>
            <p:nvPr/>
          </p:nvSpPr>
          <p:spPr>
            <a:xfrm>
              <a:off x="152400" y="600288"/>
              <a:ext cx="909900" cy="255900"/>
            </a:xfrm>
            <a:prstGeom prst="rect">
              <a:avLst/>
            </a:prstGeom>
            <a:solidFill>
              <a:srgbClr val="073763"/>
            </a:solidFill>
            <a:ln>
              <a:noFill/>
            </a:ln>
          </p:spPr>
          <p:txBody>
            <a:bodyPr spcFirstLastPara="1" wrap="square" lIns="18000" tIns="91425" rIns="18000" bIns="91425" anchor="ctr" anchorCtr="0">
              <a:noAutofit/>
            </a:bodyPr>
            <a:lstStyle/>
            <a:p>
              <a:pPr marL="0" lvl="0" indent="0" algn="r" rtl="0">
                <a:spcBef>
                  <a:spcPts val="0"/>
                </a:spcBef>
                <a:spcAft>
                  <a:spcPts val="0"/>
                </a:spcAft>
                <a:buNone/>
              </a:pPr>
              <a:r>
                <a:rPr lang="en-GB" sz="900">
                  <a:solidFill>
                    <a:srgbClr val="FFFFFF"/>
                  </a:solidFill>
                </a:rPr>
                <a:t>Introduction</a:t>
              </a:r>
              <a:endParaRPr sz="900">
                <a:solidFill>
                  <a:srgbClr val="FFFFFF"/>
                </a:solidFill>
              </a:endParaRPr>
            </a:p>
          </p:txBody>
        </p:sp>
        <p:pic>
          <p:nvPicPr>
            <p:cNvPr id="354" name="Google Shape;354;p26"/>
            <p:cNvPicPr preferRelativeResize="0"/>
            <p:nvPr/>
          </p:nvPicPr>
          <p:blipFill>
            <a:blip r:embed="rId10">
              <a:alphaModFix/>
            </a:blip>
            <a:stretch>
              <a:fillRect/>
            </a:stretch>
          </p:blipFill>
          <p:spPr>
            <a:xfrm>
              <a:off x="204913" y="628713"/>
              <a:ext cx="205200" cy="199075"/>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27"/>
          <p:cNvPicPr preferRelativeResize="0"/>
          <p:nvPr/>
        </p:nvPicPr>
        <p:blipFill>
          <a:blip r:embed="rId3">
            <a:alphaModFix/>
          </a:blip>
          <a:stretch>
            <a:fillRect/>
          </a:stretch>
        </p:blipFill>
        <p:spPr>
          <a:xfrm>
            <a:off x="204925" y="47750"/>
            <a:ext cx="2278900" cy="445200"/>
          </a:xfrm>
          <a:prstGeom prst="rect">
            <a:avLst/>
          </a:prstGeom>
          <a:noFill/>
          <a:ln>
            <a:noFill/>
          </a:ln>
        </p:spPr>
      </p:pic>
      <p:sp>
        <p:nvSpPr>
          <p:cNvPr id="360" name="Google Shape;360;p27"/>
          <p:cNvSpPr txBox="1"/>
          <p:nvPr/>
        </p:nvSpPr>
        <p:spPr>
          <a:xfrm>
            <a:off x="2508975" y="82775"/>
            <a:ext cx="17118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t>Subject Leader Support</a:t>
            </a:r>
            <a:endParaRPr sz="1000" b="1"/>
          </a:p>
          <a:p>
            <a:pPr marL="0" lvl="0" indent="0" algn="l" rtl="0">
              <a:spcBef>
                <a:spcPts val="0"/>
              </a:spcBef>
              <a:spcAft>
                <a:spcPts val="0"/>
              </a:spcAft>
              <a:buNone/>
            </a:pPr>
            <a:r>
              <a:rPr lang="en-GB" sz="800"/>
              <a:t>School Success Team</a:t>
            </a:r>
            <a:endParaRPr sz="800"/>
          </a:p>
        </p:txBody>
      </p:sp>
      <p:grpSp>
        <p:nvGrpSpPr>
          <p:cNvPr id="361" name="Google Shape;361;p27"/>
          <p:cNvGrpSpPr/>
          <p:nvPr/>
        </p:nvGrpSpPr>
        <p:grpSpPr>
          <a:xfrm>
            <a:off x="142800" y="586925"/>
            <a:ext cx="8869800" cy="706350"/>
            <a:chOff x="142800" y="510725"/>
            <a:chExt cx="8869800" cy="706350"/>
          </a:xfrm>
        </p:grpSpPr>
        <p:grpSp>
          <p:nvGrpSpPr>
            <p:cNvPr id="362" name="Google Shape;362;p27"/>
            <p:cNvGrpSpPr/>
            <p:nvPr/>
          </p:nvGrpSpPr>
          <p:grpSpPr>
            <a:xfrm>
              <a:off x="142800" y="510725"/>
              <a:ext cx="8869800" cy="452950"/>
              <a:chOff x="142800" y="510725"/>
              <a:chExt cx="8869800" cy="452950"/>
            </a:xfrm>
          </p:grpSpPr>
          <p:sp>
            <p:nvSpPr>
              <p:cNvPr id="363" name="Google Shape;363;p27"/>
              <p:cNvSpPr/>
              <p:nvPr/>
            </p:nvSpPr>
            <p:spPr>
              <a:xfrm>
                <a:off x="142800" y="510725"/>
                <a:ext cx="8869800" cy="293700"/>
              </a:xfrm>
              <a:prstGeom prst="rect">
                <a:avLst/>
              </a:prstGeom>
              <a:solidFill>
                <a:srgbClr val="0737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7"/>
              <p:cNvSpPr/>
              <p:nvPr/>
            </p:nvSpPr>
            <p:spPr>
              <a:xfrm rot="10800000" flipH="1">
                <a:off x="142800" y="812775"/>
                <a:ext cx="8869800" cy="150900"/>
              </a:xfrm>
              <a:prstGeom prst="trapezoid">
                <a:avLst>
                  <a:gd name="adj" fmla="val 25000"/>
                </a:avLst>
              </a:prstGeom>
              <a:solidFill>
                <a:srgbClr val="0737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5" name="Google Shape;365;p27"/>
            <p:cNvSpPr/>
            <p:nvPr/>
          </p:nvSpPr>
          <p:spPr>
            <a:xfrm>
              <a:off x="235500" y="814175"/>
              <a:ext cx="8684400" cy="402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800">
                  <a:solidFill>
                    <a:schemeClr val="accent5"/>
                  </a:solidFill>
                </a:rPr>
                <a:t>Plan your intervention strategies</a:t>
              </a:r>
              <a:endParaRPr sz="1800">
                <a:solidFill>
                  <a:schemeClr val="accent5"/>
                </a:solidFill>
              </a:endParaRPr>
            </a:p>
          </p:txBody>
        </p:sp>
      </p:grpSp>
      <p:sp>
        <p:nvSpPr>
          <p:cNvPr id="366" name="Google Shape;366;p27">
            <a:hlinkClick r:id="" action="ppaction://noaction"/>
          </p:cNvPr>
          <p:cNvSpPr txBox="1"/>
          <p:nvPr/>
        </p:nvSpPr>
        <p:spPr>
          <a:xfrm>
            <a:off x="1138000" y="600288"/>
            <a:ext cx="822900" cy="255900"/>
          </a:xfrm>
          <a:prstGeom prst="rect">
            <a:avLst/>
          </a:prstGeom>
          <a:solidFill>
            <a:srgbClr val="0737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900">
                <a:solidFill>
                  <a:srgbClr val="FFFFFF"/>
                </a:solidFill>
              </a:rPr>
              <a:t>Curriculum</a:t>
            </a:r>
            <a:endParaRPr sz="900">
              <a:solidFill>
                <a:srgbClr val="FFFFFF"/>
              </a:solidFill>
            </a:endParaRPr>
          </a:p>
        </p:txBody>
      </p:sp>
      <p:sp>
        <p:nvSpPr>
          <p:cNvPr id="367" name="Google Shape;367;p27">
            <a:hlinkClick r:id="" action="ppaction://noaction"/>
          </p:cNvPr>
          <p:cNvSpPr txBox="1"/>
          <p:nvPr/>
        </p:nvSpPr>
        <p:spPr>
          <a:xfrm>
            <a:off x="2036625" y="600288"/>
            <a:ext cx="822900" cy="255900"/>
          </a:xfrm>
          <a:prstGeom prst="rect">
            <a:avLst/>
          </a:prstGeom>
          <a:solidFill>
            <a:srgbClr val="073763"/>
          </a:solidFill>
          <a:ln>
            <a:noFill/>
          </a:ln>
        </p:spPr>
        <p:txBody>
          <a:bodyPr spcFirstLastPara="1" wrap="square" lIns="18000" tIns="91425" rIns="18000" bIns="91425" anchor="ctr" anchorCtr="0">
            <a:noAutofit/>
          </a:bodyPr>
          <a:lstStyle/>
          <a:p>
            <a:pPr marL="0" lvl="0" indent="0" algn="ctr" rtl="0">
              <a:spcBef>
                <a:spcPts val="0"/>
              </a:spcBef>
              <a:spcAft>
                <a:spcPts val="0"/>
              </a:spcAft>
              <a:buNone/>
            </a:pPr>
            <a:r>
              <a:rPr lang="en-GB" sz="900">
                <a:solidFill>
                  <a:srgbClr val="FFFFFF"/>
                </a:solidFill>
              </a:rPr>
              <a:t>Homework</a:t>
            </a:r>
            <a:endParaRPr sz="900">
              <a:solidFill>
                <a:srgbClr val="FFFFFF"/>
              </a:solidFill>
            </a:endParaRPr>
          </a:p>
        </p:txBody>
      </p:sp>
      <p:sp>
        <p:nvSpPr>
          <p:cNvPr id="368" name="Google Shape;368;p27">
            <a:hlinkClick r:id="rId4" action="ppaction://hlinksldjump"/>
          </p:cNvPr>
          <p:cNvSpPr txBox="1"/>
          <p:nvPr/>
        </p:nvSpPr>
        <p:spPr>
          <a:xfrm>
            <a:off x="2935250" y="600288"/>
            <a:ext cx="822900" cy="255900"/>
          </a:xfrm>
          <a:prstGeom prst="rect">
            <a:avLst/>
          </a:prstGeom>
          <a:solidFill>
            <a:srgbClr val="FFFFFF"/>
          </a:solidFill>
          <a:ln>
            <a:noFill/>
          </a:ln>
        </p:spPr>
        <p:txBody>
          <a:bodyPr spcFirstLastPara="1" wrap="square" lIns="54000" tIns="91425" rIns="54000" bIns="91425" anchor="ctr" anchorCtr="0">
            <a:noAutofit/>
          </a:bodyPr>
          <a:lstStyle/>
          <a:p>
            <a:pPr marL="0" marR="0" lvl="0" indent="0" algn="ctr" rtl="0">
              <a:lnSpc>
                <a:spcPct val="100000"/>
              </a:lnSpc>
              <a:spcBef>
                <a:spcPts val="0"/>
              </a:spcBef>
              <a:spcAft>
                <a:spcPts val="0"/>
              </a:spcAft>
              <a:buNone/>
            </a:pPr>
            <a:r>
              <a:rPr lang="en-GB" sz="900" b="1"/>
              <a:t>Intervention</a:t>
            </a:r>
            <a:endParaRPr sz="900">
              <a:solidFill>
                <a:srgbClr val="FFFFFF"/>
              </a:solidFill>
            </a:endParaRPr>
          </a:p>
        </p:txBody>
      </p:sp>
      <p:sp>
        <p:nvSpPr>
          <p:cNvPr id="369" name="Google Shape;369;p27"/>
          <p:cNvSpPr/>
          <p:nvPr/>
        </p:nvSpPr>
        <p:spPr>
          <a:xfrm>
            <a:off x="293150" y="1359050"/>
            <a:ext cx="2659800" cy="251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1. Create intervention groups</a:t>
            </a:r>
            <a:endParaRPr>
              <a:solidFill>
                <a:srgbClr val="FFFFFF"/>
              </a:solidFill>
            </a:endParaRPr>
          </a:p>
        </p:txBody>
      </p:sp>
      <p:sp>
        <p:nvSpPr>
          <p:cNvPr id="370" name="Google Shape;370;p27"/>
          <p:cNvSpPr/>
          <p:nvPr/>
        </p:nvSpPr>
        <p:spPr>
          <a:xfrm>
            <a:off x="3264950" y="1359050"/>
            <a:ext cx="2659800" cy="251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2. Target work to these groups</a:t>
            </a:r>
            <a:endParaRPr>
              <a:solidFill>
                <a:srgbClr val="FFFFFF"/>
              </a:solidFill>
            </a:endParaRPr>
          </a:p>
        </p:txBody>
      </p:sp>
      <p:sp>
        <p:nvSpPr>
          <p:cNvPr id="371" name="Google Shape;371;p27"/>
          <p:cNvSpPr/>
          <p:nvPr/>
        </p:nvSpPr>
        <p:spPr>
          <a:xfrm>
            <a:off x="6236750" y="1359050"/>
            <a:ext cx="2660400" cy="251700"/>
          </a:xfrm>
          <a:prstGeom prst="roundRect">
            <a:avLst>
              <a:gd name="adj" fmla="val 16667"/>
            </a:avLst>
          </a:prstGeom>
          <a:solidFill>
            <a:srgbClr val="3D85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3. Review progress on reports</a:t>
            </a:r>
            <a:endParaRPr>
              <a:solidFill>
                <a:srgbClr val="FFFFFF"/>
              </a:solidFill>
            </a:endParaRPr>
          </a:p>
        </p:txBody>
      </p:sp>
      <p:sp>
        <p:nvSpPr>
          <p:cNvPr id="372" name="Google Shape;372;p27">
            <a:hlinkClick r:id="" action="ppaction://noaction"/>
          </p:cNvPr>
          <p:cNvSpPr/>
          <p:nvPr/>
        </p:nvSpPr>
        <p:spPr>
          <a:xfrm>
            <a:off x="7660875" y="978050"/>
            <a:ext cx="1040400" cy="251700"/>
          </a:xfrm>
          <a:prstGeom prst="roundRect">
            <a:avLst>
              <a:gd name="adj" fmla="val 16667"/>
            </a:avLst>
          </a:prstGeom>
          <a:solidFill>
            <a:srgbClr val="B7B7B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solidFill>
                  <a:srgbClr val="FFFFFF"/>
                </a:solidFill>
              </a:rPr>
              <a:t>Exit</a:t>
            </a:r>
            <a:endParaRPr sz="1200">
              <a:solidFill>
                <a:srgbClr val="FFFFFF"/>
              </a:solidFill>
            </a:endParaRPr>
          </a:p>
        </p:txBody>
      </p:sp>
      <p:sp>
        <p:nvSpPr>
          <p:cNvPr id="373" name="Google Shape;373;p27">
            <a:hlinkClick r:id="" action="ppaction://noaction"/>
          </p:cNvPr>
          <p:cNvSpPr txBox="1"/>
          <p:nvPr/>
        </p:nvSpPr>
        <p:spPr>
          <a:xfrm>
            <a:off x="3833875" y="600288"/>
            <a:ext cx="822900" cy="2559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solidFill>
                  <a:srgbClr val="FFFFFF"/>
                </a:solidFill>
              </a:rPr>
              <a:t>Reporting</a:t>
            </a:r>
            <a:endParaRPr sz="900">
              <a:solidFill>
                <a:srgbClr val="FFFFFF"/>
              </a:solidFill>
            </a:endParaRPr>
          </a:p>
        </p:txBody>
      </p:sp>
      <p:sp>
        <p:nvSpPr>
          <p:cNvPr id="374" name="Google Shape;374;p27"/>
          <p:cNvSpPr/>
          <p:nvPr/>
        </p:nvSpPr>
        <p:spPr>
          <a:xfrm>
            <a:off x="3278856" y="4419600"/>
            <a:ext cx="5604600" cy="612000"/>
          </a:xfrm>
          <a:prstGeom prst="roundRect">
            <a:avLst>
              <a:gd name="adj" fmla="val 16667"/>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Usage reports let you compare your subject usage to others, as well as comparing year groups. </a:t>
            </a:r>
            <a:endParaRPr sz="1600">
              <a:solidFill>
                <a:srgbClr val="FFFFFF"/>
              </a:solidFill>
            </a:endParaRPr>
          </a:p>
        </p:txBody>
      </p:sp>
      <p:sp>
        <p:nvSpPr>
          <p:cNvPr id="375" name="Google Shape;375;p27"/>
          <p:cNvSpPr/>
          <p:nvPr/>
        </p:nvSpPr>
        <p:spPr>
          <a:xfrm>
            <a:off x="3264950" y="3007389"/>
            <a:ext cx="5604600" cy="612000"/>
          </a:xfrm>
          <a:prstGeom prst="roundRect">
            <a:avLst>
              <a:gd name="adj" fmla="val 16667"/>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Progress reports show you how well learners have done - RAGged for easy reading.</a:t>
            </a:r>
            <a:endParaRPr sz="1600">
              <a:solidFill>
                <a:srgbClr val="FFFFFF"/>
              </a:solidFill>
            </a:endParaRPr>
          </a:p>
        </p:txBody>
      </p:sp>
      <p:pic>
        <p:nvPicPr>
          <p:cNvPr id="376" name="Google Shape;376;p27"/>
          <p:cNvPicPr preferRelativeResize="0"/>
          <p:nvPr/>
        </p:nvPicPr>
        <p:blipFill>
          <a:blip r:embed="rId5">
            <a:alphaModFix/>
          </a:blip>
          <a:stretch>
            <a:fillRect/>
          </a:stretch>
        </p:blipFill>
        <p:spPr>
          <a:xfrm>
            <a:off x="8453275" y="726"/>
            <a:ext cx="538325" cy="550175"/>
          </a:xfrm>
          <a:prstGeom prst="rect">
            <a:avLst/>
          </a:prstGeom>
          <a:noFill/>
          <a:ln>
            <a:noFill/>
          </a:ln>
        </p:spPr>
      </p:pic>
      <p:sp>
        <p:nvSpPr>
          <p:cNvPr id="377" name="Google Shape;377;p27"/>
          <p:cNvSpPr/>
          <p:nvPr/>
        </p:nvSpPr>
        <p:spPr>
          <a:xfrm>
            <a:off x="3290870" y="2342083"/>
            <a:ext cx="5604600" cy="612000"/>
          </a:xfrm>
          <a:prstGeom prst="roundRect">
            <a:avLst>
              <a:gd name="adj" fmla="val 16667"/>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Task reports show how many tasks teachers have set.  You can filter this by subject and teacher.</a:t>
            </a:r>
            <a:endParaRPr sz="1600">
              <a:solidFill>
                <a:srgbClr val="FFFFFF"/>
              </a:solidFill>
            </a:endParaRPr>
          </a:p>
        </p:txBody>
      </p:sp>
      <p:pic>
        <p:nvPicPr>
          <p:cNvPr id="378" name="Google Shape;378;p27"/>
          <p:cNvPicPr preferRelativeResize="0"/>
          <p:nvPr/>
        </p:nvPicPr>
        <p:blipFill>
          <a:blip r:embed="rId6">
            <a:alphaModFix/>
          </a:blip>
          <a:stretch>
            <a:fillRect/>
          </a:stretch>
        </p:blipFill>
        <p:spPr>
          <a:xfrm>
            <a:off x="7666119" y="47750"/>
            <a:ext cx="602555" cy="503150"/>
          </a:xfrm>
          <a:prstGeom prst="rect">
            <a:avLst/>
          </a:prstGeom>
          <a:noFill/>
          <a:ln>
            <a:noFill/>
          </a:ln>
        </p:spPr>
      </p:pic>
      <p:pic>
        <p:nvPicPr>
          <p:cNvPr id="379" name="Google Shape;379;p27"/>
          <p:cNvPicPr preferRelativeResize="0"/>
          <p:nvPr/>
        </p:nvPicPr>
        <p:blipFill>
          <a:blip r:embed="rId7">
            <a:alphaModFix/>
          </a:blip>
          <a:stretch>
            <a:fillRect/>
          </a:stretch>
        </p:blipFill>
        <p:spPr>
          <a:xfrm>
            <a:off x="4807238" y="1670225"/>
            <a:ext cx="2520000" cy="612378"/>
          </a:xfrm>
          <a:prstGeom prst="rect">
            <a:avLst/>
          </a:prstGeom>
          <a:noFill/>
          <a:ln w="9525" cap="flat" cmpd="sng">
            <a:solidFill>
              <a:srgbClr val="0000FF"/>
            </a:solidFill>
            <a:prstDash val="solid"/>
            <a:round/>
            <a:headEnd type="none" w="sm" len="sm"/>
            <a:tailEnd type="none" w="sm" len="sm"/>
          </a:ln>
        </p:spPr>
      </p:pic>
      <p:pic>
        <p:nvPicPr>
          <p:cNvPr id="380" name="Google Shape;380;p27"/>
          <p:cNvPicPr preferRelativeResize="0"/>
          <p:nvPr/>
        </p:nvPicPr>
        <p:blipFill>
          <a:blip r:embed="rId8">
            <a:alphaModFix/>
          </a:blip>
          <a:stretch>
            <a:fillRect/>
          </a:stretch>
        </p:blipFill>
        <p:spPr>
          <a:xfrm>
            <a:off x="4843250" y="3672694"/>
            <a:ext cx="2448001" cy="693600"/>
          </a:xfrm>
          <a:prstGeom prst="rect">
            <a:avLst/>
          </a:prstGeom>
          <a:noFill/>
          <a:ln w="9525" cap="flat" cmpd="sng">
            <a:solidFill>
              <a:srgbClr val="0000FF"/>
            </a:solidFill>
            <a:prstDash val="solid"/>
            <a:round/>
            <a:headEnd type="none" w="sm" len="sm"/>
            <a:tailEnd type="none" w="sm" len="sm"/>
          </a:ln>
        </p:spPr>
      </p:pic>
      <p:grpSp>
        <p:nvGrpSpPr>
          <p:cNvPr id="381" name="Google Shape;381;p27"/>
          <p:cNvGrpSpPr/>
          <p:nvPr/>
        </p:nvGrpSpPr>
        <p:grpSpPr>
          <a:xfrm>
            <a:off x="152400" y="600288"/>
            <a:ext cx="909900" cy="255900"/>
            <a:chOff x="152400" y="600288"/>
            <a:chExt cx="909900" cy="255900"/>
          </a:xfrm>
        </p:grpSpPr>
        <p:sp>
          <p:nvSpPr>
            <p:cNvPr id="382" name="Google Shape;382;p27">
              <a:hlinkClick r:id="" action="ppaction://noaction"/>
            </p:cNvPr>
            <p:cNvSpPr txBox="1"/>
            <p:nvPr/>
          </p:nvSpPr>
          <p:spPr>
            <a:xfrm>
              <a:off x="152400" y="600288"/>
              <a:ext cx="909900" cy="255900"/>
            </a:xfrm>
            <a:prstGeom prst="rect">
              <a:avLst/>
            </a:prstGeom>
            <a:solidFill>
              <a:srgbClr val="073763"/>
            </a:solidFill>
            <a:ln>
              <a:noFill/>
            </a:ln>
          </p:spPr>
          <p:txBody>
            <a:bodyPr spcFirstLastPara="1" wrap="square" lIns="18000" tIns="91425" rIns="18000" bIns="91425" anchor="ctr" anchorCtr="0">
              <a:noAutofit/>
            </a:bodyPr>
            <a:lstStyle/>
            <a:p>
              <a:pPr marL="0" lvl="0" indent="0" algn="r" rtl="0">
                <a:spcBef>
                  <a:spcPts val="0"/>
                </a:spcBef>
                <a:spcAft>
                  <a:spcPts val="0"/>
                </a:spcAft>
                <a:buNone/>
              </a:pPr>
              <a:r>
                <a:rPr lang="en-GB" sz="900">
                  <a:solidFill>
                    <a:srgbClr val="FFFFFF"/>
                  </a:solidFill>
                </a:rPr>
                <a:t>Introduction</a:t>
              </a:r>
              <a:endParaRPr sz="900">
                <a:solidFill>
                  <a:srgbClr val="FFFFFF"/>
                </a:solidFill>
              </a:endParaRPr>
            </a:p>
          </p:txBody>
        </p:sp>
        <p:pic>
          <p:nvPicPr>
            <p:cNvPr id="383" name="Google Shape;383;p27"/>
            <p:cNvPicPr preferRelativeResize="0"/>
            <p:nvPr/>
          </p:nvPicPr>
          <p:blipFill>
            <a:blip r:embed="rId9">
              <a:alphaModFix/>
            </a:blip>
            <a:stretch>
              <a:fillRect/>
            </a:stretch>
          </p:blipFill>
          <p:spPr>
            <a:xfrm>
              <a:off x="204913" y="628713"/>
              <a:ext cx="205200" cy="199075"/>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6FA8DC"/>
            </a:gs>
            <a:gs pos="100000">
              <a:srgbClr val="FFFFFF"/>
            </a:gs>
          </a:gsLst>
          <a:lin ang="18900044" scaled="0"/>
        </a:gradFill>
        <a:effectLst/>
      </p:bgPr>
    </p:bg>
    <p:spTree>
      <p:nvGrpSpPr>
        <p:cNvPr id="1" name="Shape 387"/>
        <p:cNvGrpSpPr/>
        <p:nvPr/>
      </p:nvGrpSpPr>
      <p:grpSpPr>
        <a:xfrm>
          <a:off x="0" y="0"/>
          <a:ext cx="0" cy="0"/>
          <a:chOff x="0" y="0"/>
          <a:chExt cx="0" cy="0"/>
        </a:xfrm>
      </p:grpSpPr>
      <p:sp>
        <p:nvSpPr>
          <p:cNvPr id="388" name="Google Shape;388;p28"/>
          <p:cNvSpPr txBox="1">
            <a:spLocks noGrp="1"/>
          </p:cNvSpPr>
          <p:nvPr>
            <p:ph type="ctrTitle"/>
          </p:nvPr>
        </p:nvSpPr>
        <p:spPr>
          <a:xfrm>
            <a:off x="311700" y="286625"/>
            <a:ext cx="8520600" cy="46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GB" sz="2400">
                <a:solidFill>
                  <a:srgbClr val="0000FF"/>
                </a:solidFill>
              </a:rPr>
              <a:t>Over to you:</a:t>
            </a:r>
            <a:endParaRPr sz="2400">
              <a:solidFill>
                <a:srgbClr val="0000FF"/>
              </a:solidFill>
            </a:endParaRPr>
          </a:p>
        </p:txBody>
      </p:sp>
      <p:sp>
        <p:nvSpPr>
          <p:cNvPr id="389" name="Google Shape;389;p28"/>
          <p:cNvSpPr txBox="1">
            <a:spLocks noGrp="1"/>
          </p:cNvSpPr>
          <p:nvPr>
            <p:ph type="subTitle" idx="1"/>
          </p:nvPr>
        </p:nvSpPr>
        <p:spPr>
          <a:xfrm>
            <a:off x="311700" y="968025"/>
            <a:ext cx="8520600" cy="37980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457200" lvl="0" indent="-406400" algn="l" rtl="0">
              <a:spcBef>
                <a:spcPts val="0"/>
              </a:spcBef>
              <a:spcAft>
                <a:spcPts val="0"/>
              </a:spcAft>
              <a:buSzPts val="2800"/>
              <a:buAutoNum type="arabicPeriod"/>
            </a:pPr>
            <a:r>
              <a:rPr lang="en-GB"/>
              <a:t>How would you like your teaching staff to use their own </a:t>
            </a:r>
            <a:r>
              <a:rPr lang="en-GB">
                <a:solidFill>
                  <a:srgbClr val="FFFF00"/>
                </a:solidFill>
              </a:rPr>
              <a:t>classroom intervention groups</a:t>
            </a:r>
            <a:r>
              <a:rPr lang="en-GB"/>
              <a:t>?</a:t>
            </a:r>
            <a:endParaRPr/>
          </a:p>
          <a:p>
            <a:pPr marL="457200" lvl="0" indent="-406400" algn="l" rtl="0">
              <a:spcBef>
                <a:spcPts val="0"/>
              </a:spcBef>
              <a:spcAft>
                <a:spcPts val="0"/>
              </a:spcAft>
              <a:buSzPts val="2800"/>
              <a:buAutoNum type="arabicPeriod"/>
            </a:pPr>
            <a:r>
              <a:rPr lang="en-GB"/>
              <a:t>Which learners would you like to be able to monitor in each </a:t>
            </a:r>
            <a:r>
              <a:rPr lang="en-GB">
                <a:solidFill>
                  <a:srgbClr val="FFFF00"/>
                </a:solidFill>
              </a:rPr>
              <a:t>year group / cohort</a:t>
            </a:r>
            <a:r>
              <a:rPr lang="en-GB"/>
              <a:t>?  Try making a draft “Classroom Intervention Group” for one of these.</a:t>
            </a:r>
            <a:endParaRPr/>
          </a:p>
          <a:p>
            <a:pPr marL="457200" lvl="0" indent="-406400" algn="l" rtl="0">
              <a:spcBef>
                <a:spcPts val="0"/>
              </a:spcBef>
              <a:spcAft>
                <a:spcPts val="0"/>
              </a:spcAft>
              <a:buSzPts val="2800"/>
              <a:buAutoNum type="arabicPeriod"/>
            </a:pPr>
            <a:r>
              <a:rPr lang="en-GB"/>
              <a:t>Have a look at a </a:t>
            </a:r>
            <a:r>
              <a:rPr lang="en-GB">
                <a:solidFill>
                  <a:srgbClr val="FFFF00"/>
                </a:solidFill>
              </a:rPr>
              <a:t>Progress Report</a:t>
            </a:r>
            <a:r>
              <a:rPr lang="en-GB"/>
              <a:t> for the group you just made… what does it tell you about which learners need extra support?</a:t>
            </a:r>
            <a:endParaRPr/>
          </a:p>
        </p:txBody>
      </p:sp>
      <p:pic>
        <p:nvPicPr>
          <p:cNvPr id="390" name="Google Shape;390;p28"/>
          <p:cNvPicPr preferRelativeResize="0"/>
          <p:nvPr/>
        </p:nvPicPr>
        <p:blipFill>
          <a:blip r:embed="rId3">
            <a:alphaModFix/>
          </a:blip>
          <a:stretch>
            <a:fillRect/>
          </a:stretch>
        </p:blipFill>
        <p:spPr>
          <a:xfrm>
            <a:off x="6834325" y="47750"/>
            <a:ext cx="2278900" cy="445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29"/>
          <p:cNvPicPr preferRelativeResize="0"/>
          <p:nvPr/>
        </p:nvPicPr>
        <p:blipFill>
          <a:blip r:embed="rId3">
            <a:alphaModFix/>
          </a:blip>
          <a:stretch>
            <a:fillRect/>
          </a:stretch>
        </p:blipFill>
        <p:spPr>
          <a:xfrm>
            <a:off x="204925" y="47750"/>
            <a:ext cx="2278900" cy="445200"/>
          </a:xfrm>
          <a:prstGeom prst="rect">
            <a:avLst/>
          </a:prstGeom>
          <a:noFill/>
          <a:ln>
            <a:noFill/>
          </a:ln>
        </p:spPr>
      </p:pic>
      <p:sp>
        <p:nvSpPr>
          <p:cNvPr id="396" name="Google Shape;396;p29"/>
          <p:cNvSpPr txBox="1"/>
          <p:nvPr/>
        </p:nvSpPr>
        <p:spPr>
          <a:xfrm>
            <a:off x="2508975" y="82775"/>
            <a:ext cx="17118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t>Subject Leader Support</a:t>
            </a:r>
            <a:endParaRPr sz="1000" b="1"/>
          </a:p>
          <a:p>
            <a:pPr marL="0" lvl="0" indent="0" algn="l" rtl="0">
              <a:spcBef>
                <a:spcPts val="0"/>
              </a:spcBef>
              <a:spcAft>
                <a:spcPts val="0"/>
              </a:spcAft>
              <a:buNone/>
            </a:pPr>
            <a:r>
              <a:rPr lang="en-GB" sz="800"/>
              <a:t>School Success Team</a:t>
            </a:r>
            <a:endParaRPr sz="800"/>
          </a:p>
        </p:txBody>
      </p:sp>
      <p:grpSp>
        <p:nvGrpSpPr>
          <p:cNvPr id="397" name="Google Shape;397;p29"/>
          <p:cNvGrpSpPr/>
          <p:nvPr/>
        </p:nvGrpSpPr>
        <p:grpSpPr>
          <a:xfrm>
            <a:off x="142800" y="586925"/>
            <a:ext cx="8869800" cy="706350"/>
            <a:chOff x="142800" y="510725"/>
            <a:chExt cx="8869800" cy="706350"/>
          </a:xfrm>
        </p:grpSpPr>
        <p:grpSp>
          <p:nvGrpSpPr>
            <p:cNvPr id="398" name="Google Shape;398;p29"/>
            <p:cNvGrpSpPr/>
            <p:nvPr/>
          </p:nvGrpSpPr>
          <p:grpSpPr>
            <a:xfrm>
              <a:off x="142800" y="510725"/>
              <a:ext cx="8869800" cy="452950"/>
              <a:chOff x="142800" y="510725"/>
              <a:chExt cx="8869800" cy="452950"/>
            </a:xfrm>
          </p:grpSpPr>
          <p:sp>
            <p:nvSpPr>
              <p:cNvPr id="399" name="Google Shape;399;p29"/>
              <p:cNvSpPr/>
              <p:nvPr/>
            </p:nvSpPr>
            <p:spPr>
              <a:xfrm>
                <a:off x="142800" y="510725"/>
                <a:ext cx="8869800" cy="293700"/>
              </a:xfrm>
              <a:prstGeom prst="rect">
                <a:avLst/>
              </a:prstGeom>
              <a:solidFill>
                <a:srgbClr val="0737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9"/>
              <p:cNvSpPr/>
              <p:nvPr/>
            </p:nvSpPr>
            <p:spPr>
              <a:xfrm rot="10800000" flipH="1">
                <a:off x="142800" y="812775"/>
                <a:ext cx="8869800" cy="150900"/>
              </a:xfrm>
              <a:prstGeom prst="trapezoid">
                <a:avLst>
                  <a:gd name="adj" fmla="val 25000"/>
                </a:avLst>
              </a:prstGeom>
              <a:solidFill>
                <a:srgbClr val="0737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29"/>
            <p:cNvSpPr/>
            <p:nvPr/>
          </p:nvSpPr>
          <p:spPr>
            <a:xfrm>
              <a:off x="235500" y="814175"/>
              <a:ext cx="8684400" cy="402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800">
                  <a:solidFill>
                    <a:schemeClr val="accent5"/>
                  </a:solidFill>
                </a:rPr>
                <a:t>Prepare to report back to your Senior Team</a:t>
              </a:r>
              <a:endParaRPr sz="1800">
                <a:solidFill>
                  <a:schemeClr val="accent5"/>
                </a:solidFill>
              </a:endParaRPr>
            </a:p>
          </p:txBody>
        </p:sp>
      </p:grpSp>
      <p:sp>
        <p:nvSpPr>
          <p:cNvPr id="402" name="Google Shape;402;p29">
            <a:hlinkClick r:id="" action="ppaction://noaction"/>
          </p:cNvPr>
          <p:cNvSpPr txBox="1"/>
          <p:nvPr/>
        </p:nvSpPr>
        <p:spPr>
          <a:xfrm>
            <a:off x="1138000" y="600288"/>
            <a:ext cx="822900" cy="255900"/>
          </a:xfrm>
          <a:prstGeom prst="rect">
            <a:avLst/>
          </a:prstGeom>
          <a:solidFill>
            <a:srgbClr val="0737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900">
                <a:solidFill>
                  <a:srgbClr val="FFFFFF"/>
                </a:solidFill>
              </a:rPr>
              <a:t>Curriculum</a:t>
            </a:r>
            <a:endParaRPr sz="900">
              <a:solidFill>
                <a:srgbClr val="FFFFFF"/>
              </a:solidFill>
            </a:endParaRPr>
          </a:p>
        </p:txBody>
      </p:sp>
      <p:sp>
        <p:nvSpPr>
          <p:cNvPr id="403" name="Google Shape;403;p29">
            <a:hlinkClick r:id="" action="ppaction://noaction"/>
          </p:cNvPr>
          <p:cNvSpPr txBox="1"/>
          <p:nvPr/>
        </p:nvSpPr>
        <p:spPr>
          <a:xfrm>
            <a:off x="2036625" y="600288"/>
            <a:ext cx="822900" cy="255900"/>
          </a:xfrm>
          <a:prstGeom prst="rect">
            <a:avLst/>
          </a:prstGeom>
          <a:solidFill>
            <a:srgbClr val="073763"/>
          </a:solidFill>
          <a:ln>
            <a:noFill/>
          </a:ln>
        </p:spPr>
        <p:txBody>
          <a:bodyPr spcFirstLastPara="1" wrap="square" lIns="18000" tIns="91425" rIns="18000" bIns="91425" anchor="ctr" anchorCtr="0">
            <a:noAutofit/>
          </a:bodyPr>
          <a:lstStyle/>
          <a:p>
            <a:pPr marL="0" lvl="0" indent="0" algn="ctr" rtl="0">
              <a:spcBef>
                <a:spcPts val="0"/>
              </a:spcBef>
              <a:spcAft>
                <a:spcPts val="0"/>
              </a:spcAft>
              <a:buNone/>
            </a:pPr>
            <a:r>
              <a:rPr lang="en-GB" sz="900">
                <a:solidFill>
                  <a:srgbClr val="FFFFFF"/>
                </a:solidFill>
              </a:rPr>
              <a:t>Homework</a:t>
            </a:r>
            <a:endParaRPr sz="900">
              <a:solidFill>
                <a:srgbClr val="FFFFFF"/>
              </a:solidFill>
            </a:endParaRPr>
          </a:p>
        </p:txBody>
      </p:sp>
      <p:sp>
        <p:nvSpPr>
          <p:cNvPr id="404" name="Google Shape;404;p29">
            <a:hlinkClick r:id="" action="ppaction://noaction"/>
          </p:cNvPr>
          <p:cNvSpPr txBox="1"/>
          <p:nvPr/>
        </p:nvSpPr>
        <p:spPr>
          <a:xfrm>
            <a:off x="2935250" y="600288"/>
            <a:ext cx="822900" cy="255900"/>
          </a:xfrm>
          <a:prstGeom prst="rect">
            <a:avLst/>
          </a:prstGeom>
          <a:solidFill>
            <a:srgbClr val="073763"/>
          </a:solidFill>
          <a:ln>
            <a:noFill/>
          </a:ln>
        </p:spPr>
        <p:txBody>
          <a:bodyPr spcFirstLastPara="1" wrap="square" lIns="54000" tIns="91425" rIns="54000" bIns="91425" anchor="ctr" anchorCtr="0">
            <a:noAutofit/>
          </a:bodyPr>
          <a:lstStyle/>
          <a:p>
            <a:pPr marL="0" marR="0" lvl="0" indent="0" algn="ctr" rtl="0">
              <a:lnSpc>
                <a:spcPct val="100000"/>
              </a:lnSpc>
              <a:spcBef>
                <a:spcPts val="0"/>
              </a:spcBef>
              <a:spcAft>
                <a:spcPts val="0"/>
              </a:spcAft>
              <a:buNone/>
            </a:pPr>
            <a:r>
              <a:rPr lang="en-GB" sz="900">
                <a:solidFill>
                  <a:srgbClr val="FFFFFF"/>
                </a:solidFill>
              </a:rPr>
              <a:t>Intervention</a:t>
            </a:r>
            <a:endParaRPr sz="900">
              <a:solidFill>
                <a:srgbClr val="FFFFFF"/>
              </a:solidFill>
            </a:endParaRPr>
          </a:p>
        </p:txBody>
      </p:sp>
      <p:sp>
        <p:nvSpPr>
          <p:cNvPr id="405" name="Google Shape;405;p29"/>
          <p:cNvSpPr/>
          <p:nvPr/>
        </p:nvSpPr>
        <p:spPr>
          <a:xfrm>
            <a:off x="293150" y="1359050"/>
            <a:ext cx="2659800" cy="251700"/>
          </a:xfrm>
          <a:prstGeom prst="roundRect">
            <a:avLst>
              <a:gd name="adj" fmla="val 16667"/>
            </a:avLst>
          </a:prstGeom>
          <a:solidFill>
            <a:srgbClr val="3D8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FFFFFF"/>
                </a:solidFill>
              </a:rPr>
              <a:t>1. Monitoring Meetings</a:t>
            </a:r>
            <a:endParaRPr>
              <a:solidFill>
                <a:srgbClr val="FFFFFF"/>
              </a:solidFill>
            </a:endParaRPr>
          </a:p>
        </p:txBody>
      </p:sp>
      <p:sp>
        <p:nvSpPr>
          <p:cNvPr id="406" name="Google Shape;406;p29"/>
          <p:cNvSpPr/>
          <p:nvPr/>
        </p:nvSpPr>
        <p:spPr>
          <a:xfrm>
            <a:off x="3264950" y="1359050"/>
            <a:ext cx="2659800" cy="251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2. Appraisal Evidence</a:t>
            </a:r>
            <a:endParaRPr>
              <a:solidFill>
                <a:srgbClr val="FFFFFF"/>
              </a:solidFill>
            </a:endParaRPr>
          </a:p>
        </p:txBody>
      </p:sp>
      <p:sp>
        <p:nvSpPr>
          <p:cNvPr id="407" name="Google Shape;407;p29"/>
          <p:cNvSpPr/>
          <p:nvPr/>
        </p:nvSpPr>
        <p:spPr>
          <a:xfrm>
            <a:off x="6236750" y="1359050"/>
            <a:ext cx="2660400" cy="251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3. Subject Self-Evaluation</a:t>
            </a:r>
            <a:endParaRPr>
              <a:solidFill>
                <a:srgbClr val="FFFFFF"/>
              </a:solidFill>
            </a:endParaRPr>
          </a:p>
        </p:txBody>
      </p:sp>
      <p:sp>
        <p:nvSpPr>
          <p:cNvPr id="408" name="Google Shape;408;p29">
            <a:hlinkClick r:id="" action="ppaction://noaction"/>
          </p:cNvPr>
          <p:cNvSpPr/>
          <p:nvPr/>
        </p:nvSpPr>
        <p:spPr>
          <a:xfrm>
            <a:off x="7660875" y="978050"/>
            <a:ext cx="1040400" cy="251700"/>
          </a:xfrm>
          <a:prstGeom prst="roundRect">
            <a:avLst>
              <a:gd name="adj" fmla="val 16667"/>
            </a:avLst>
          </a:prstGeom>
          <a:solidFill>
            <a:srgbClr val="B7B7B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solidFill>
                  <a:srgbClr val="FFFFFF"/>
                </a:solidFill>
              </a:rPr>
              <a:t>Exit</a:t>
            </a:r>
            <a:endParaRPr sz="1200">
              <a:solidFill>
                <a:srgbClr val="FFFFFF"/>
              </a:solidFill>
            </a:endParaRPr>
          </a:p>
        </p:txBody>
      </p:sp>
      <p:sp>
        <p:nvSpPr>
          <p:cNvPr id="409" name="Google Shape;409;p29">
            <a:hlinkClick r:id="rId4" action="ppaction://hlinksldjump"/>
          </p:cNvPr>
          <p:cNvSpPr txBox="1"/>
          <p:nvPr/>
        </p:nvSpPr>
        <p:spPr>
          <a:xfrm>
            <a:off x="3833875" y="600288"/>
            <a:ext cx="822900" cy="255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900" b="1"/>
              <a:t>Reporting</a:t>
            </a:r>
            <a:endParaRPr sz="900" b="1"/>
          </a:p>
        </p:txBody>
      </p:sp>
      <p:sp>
        <p:nvSpPr>
          <p:cNvPr id="410" name="Google Shape;410;p29"/>
          <p:cNvSpPr/>
          <p:nvPr/>
        </p:nvSpPr>
        <p:spPr>
          <a:xfrm>
            <a:off x="304800" y="1676400"/>
            <a:ext cx="5630400" cy="612000"/>
          </a:xfrm>
          <a:prstGeom prst="roundRect">
            <a:avLst>
              <a:gd name="adj" fmla="val 16667"/>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Show your SLT Link / Line Manager that you have an organised approach.</a:t>
            </a:r>
            <a:endParaRPr sz="1600">
              <a:solidFill>
                <a:srgbClr val="FFFFFF"/>
              </a:solidFill>
            </a:endParaRPr>
          </a:p>
        </p:txBody>
      </p:sp>
      <p:sp>
        <p:nvSpPr>
          <p:cNvPr id="411" name="Google Shape;411;p29"/>
          <p:cNvSpPr/>
          <p:nvPr/>
        </p:nvSpPr>
        <p:spPr>
          <a:xfrm>
            <a:off x="304800" y="3679400"/>
            <a:ext cx="5630400" cy="612000"/>
          </a:xfrm>
          <a:prstGeom prst="roundRect">
            <a:avLst>
              <a:gd name="adj" fmla="val 16667"/>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Refer to progress data to show how well learners are engaging with your subject.</a:t>
            </a:r>
            <a:endParaRPr sz="1600">
              <a:solidFill>
                <a:srgbClr val="FFFFFF"/>
              </a:solidFill>
            </a:endParaRPr>
          </a:p>
        </p:txBody>
      </p:sp>
      <p:pic>
        <p:nvPicPr>
          <p:cNvPr id="412" name="Google Shape;412;p29"/>
          <p:cNvPicPr preferRelativeResize="0"/>
          <p:nvPr/>
        </p:nvPicPr>
        <p:blipFill>
          <a:blip r:embed="rId5">
            <a:alphaModFix/>
          </a:blip>
          <a:stretch>
            <a:fillRect/>
          </a:stretch>
        </p:blipFill>
        <p:spPr>
          <a:xfrm>
            <a:off x="8453275" y="726"/>
            <a:ext cx="538325" cy="550175"/>
          </a:xfrm>
          <a:prstGeom prst="rect">
            <a:avLst/>
          </a:prstGeom>
          <a:noFill/>
          <a:ln>
            <a:noFill/>
          </a:ln>
        </p:spPr>
      </p:pic>
      <p:sp>
        <p:nvSpPr>
          <p:cNvPr id="413" name="Google Shape;413;p29"/>
          <p:cNvSpPr/>
          <p:nvPr/>
        </p:nvSpPr>
        <p:spPr>
          <a:xfrm>
            <a:off x="304800" y="4343400"/>
            <a:ext cx="5630400" cy="612000"/>
          </a:xfrm>
          <a:prstGeom prst="roundRect">
            <a:avLst>
              <a:gd name="adj" fmla="val 16667"/>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Discuss your intervention groups - how these pupils are benefitting from carefully targeted work.</a:t>
            </a:r>
            <a:endParaRPr sz="1600">
              <a:solidFill>
                <a:srgbClr val="FFFFFF"/>
              </a:solidFill>
            </a:endParaRPr>
          </a:p>
        </p:txBody>
      </p:sp>
      <p:pic>
        <p:nvPicPr>
          <p:cNvPr id="414" name="Google Shape;414;p29"/>
          <p:cNvPicPr preferRelativeResize="0"/>
          <p:nvPr/>
        </p:nvPicPr>
        <p:blipFill>
          <a:blip r:embed="rId6">
            <a:alphaModFix/>
          </a:blip>
          <a:stretch>
            <a:fillRect/>
          </a:stretch>
        </p:blipFill>
        <p:spPr>
          <a:xfrm>
            <a:off x="7666119" y="47750"/>
            <a:ext cx="602555" cy="503150"/>
          </a:xfrm>
          <a:prstGeom prst="rect">
            <a:avLst/>
          </a:prstGeom>
          <a:noFill/>
          <a:ln>
            <a:noFill/>
          </a:ln>
        </p:spPr>
      </p:pic>
      <p:pic>
        <p:nvPicPr>
          <p:cNvPr id="415" name="Google Shape;415;p29"/>
          <p:cNvPicPr preferRelativeResize="0"/>
          <p:nvPr/>
        </p:nvPicPr>
        <p:blipFill>
          <a:blip r:embed="rId7">
            <a:alphaModFix/>
          </a:blip>
          <a:stretch>
            <a:fillRect/>
          </a:stretch>
        </p:blipFill>
        <p:spPr>
          <a:xfrm>
            <a:off x="2130000" y="2340400"/>
            <a:ext cx="1979999" cy="1287000"/>
          </a:xfrm>
          <a:prstGeom prst="rect">
            <a:avLst/>
          </a:prstGeom>
          <a:noFill/>
          <a:ln>
            <a:noFill/>
          </a:ln>
        </p:spPr>
      </p:pic>
      <p:grpSp>
        <p:nvGrpSpPr>
          <p:cNvPr id="416" name="Google Shape;416;p29"/>
          <p:cNvGrpSpPr/>
          <p:nvPr/>
        </p:nvGrpSpPr>
        <p:grpSpPr>
          <a:xfrm>
            <a:off x="152400" y="600288"/>
            <a:ext cx="909900" cy="255900"/>
            <a:chOff x="152400" y="600288"/>
            <a:chExt cx="909900" cy="255900"/>
          </a:xfrm>
        </p:grpSpPr>
        <p:sp>
          <p:nvSpPr>
            <p:cNvPr id="417" name="Google Shape;417;p29">
              <a:hlinkClick r:id="" action="ppaction://noaction"/>
            </p:cNvPr>
            <p:cNvSpPr txBox="1"/>
            <p:nvPr/>
          </p:nvSpPr>
          <p:spPr>
            <a:xfrm>
              <a:off x="152400" y="600288"/>
              <a:ext cx="909900" cy="255900"/>
            </a:xfrm>
            <a:prstGeom prst="rect">
              <a:avLst/>
            </a:prstGeom>
            <a:solidFill>
              <a:srgbClr val="073763"/>
            </a:solidFill>
            <a:ln>
              <a:noFill/>
            </a:ln>
          </p:spPr>
          <p:txBody>
            <a:bodyPr spcFirstLastPara="1" wrap="square" lIns="18000" tIns="91425" rIns="18000" bIns="91425" anchor="ctr" anchorCtr="0">
              <a:noAutofit/>
            </a:bodyPr>
            <a:lstStyle/>
            <a:p>
              <a:pPr marL="0" lvl="0" indent="0" algn="r" rtl="0">
                <a:spcBef>
                  <a:spcPts val="0"/>
                </a:spcBef>
                <a:spcAft>
                  <a:spcPts val="0"/>
                </a:spcAft>
                <a:buNone/>
              </a:pPr>
              <a:r>
                <a:rPr lang="en-GB" sz="900">
                  <a:solidFill>
                    <a:srgbClr val="FFFFFF"/>
                  </a:solidFill>
                </a:rPr>
                <a:t>Introduction</a:t>
              </a:r>
              <a:endParaRPr sz="900">
                <a:solidFill>
                  <a:srgbClr val="FFFFFF"/>
                </a:solidFill>
              </a:endParaRPr>
            </a:p>
          </p:txBody>
        </p:sp>
        <p:pic>
          <p:nvPicPr>
            <p:cNvPr id="418" name="Google Shape;418;p29"/>
            <p:cNvPicPr preferRelativeResize="0"/>
            <p:nvPr/>
          </p:nvPicPr>
          <p:blipFill>
            <a:blip r:embed="rId8">
              <a:alphaModFix/>
            </a:blip>
            <a:stretch>
              <a:fillRect/>
            </a:stretch>
          </p:blipFill>
          <p:spPr>
            <a:xfrm>
              <a:off x="204913" y="628713"/>
              <a:ext cx="205200" cy="199075"/>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p30"/>
          <p:cNvPicPr preferRelativeResize="0"/>
          <p:nvPr/>
        </p:nvPicPr>
        <p:blipFill>
          <a:blip r:embed="rId3">
            <a:alphaModFix/>
          </a:blip>
          <a:stretch>
            <a:fillRect/>
          </a:stretch>
        </p:blipFill>
        <p:spPr>
          <a:xfrm>
            <a:off x="204925" y="47750"/>
            <a:ext cx="2278900" cy="445200"/>
          </a:xfrm>
          <a:prstGeom prst="rect">
            <a:avLst/>
          </a:prstGeom>
          <a:noFill/>
          <a:ln>
            <a:noFill/>
          </a:ln>
        </p:spPr>
      </p:pic>
      <p:sp>
        <p:nvSpPr>
          <p:cNvPr id="424" name="Google Shape;424;p30"/>
          <p:cNvSpPr txBox="1"/>
          <p:nvPr/>
        </p:nvSpPr>
        <p:spPr>
          <a:xfrm>
            <a:off x="2508975" y="82775"/>
            <a:ext cx="17118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t>Subject Leader Support</a:t>
            </a:r>
            <a:endParaRPr sz="1000" b="1"/>
          </a:p>
          <a:p>
            <a:pPr marL="0" lvl="0" indent="0" algn="l" rtl="0">
              <a:spcBef>
                <a:spcPts val="0"/>
              </a:spcBef>
              <a:spcAft>
                <a:spcPts val="0"/>
              </a:spcAft>
              <a:buNone/>
            </a:pPr>
            <a:r>
              <a:rPr lang="en-GB" sz="800"/>
              <a:t>School Success Team</a:t>
            </a:r>
            <a:endParaRPr sz="800"/>
          </a:p>
        </p:txBody>
      </p:sp>
      <p:grpSp>
        <p:nvGrpSpPr>
          <p:cNvPr id="425" name="Google Shape;425;p30"/>
          <p:cNvGrpSpPr/>
          <p:nvPr/>
        </p:nvGrpSpPr>
        <p:grpSpPr>
          <a:xfrm>
            <a:off x="142800" y="586925"/>
            <a:ext cx="8869800" cy="706350"/>
            <a:chOff x="142800" y="510725"/>
            <a:chExt cx="8869800" cy="706350"/>
          </a:xfrm>
        </p:grpSpPr>
        <p:grpSp>
          <p:nvGrpSpPr>
            <p:cNvPr id="426" name="Google Shape;426;p30"/>
            <p:cNvGrpSpPr/>
            <p:nvPr/>
          </p:nvGrpSpPr>
          <p:grpSpPr>
            <a:xfrm>
              <a:off x="142800" y="510725"/>
              <a:ext cx="8869800" cy="452950"/>
              <a:chOff x="142800" y="510725"/>
              <a:chExt cx="8869800" cy="452950"/>
            </a:xfrm>
          </p:grpSpPr>
          <p:sp>
            <p:nvSpPr>
              <p:cNvPr id="427" name="Google Shape;427;p30"/>
              <p:cNvSpPr/>
              <p:nvPr/>
            </p:nvSpPr>
            <p:spPr>
              <a:xfrm>
                <a:off x="142800" y="510725"/>
                <a:ext cx="8869800" cy="293700"/>
              </a:xfrm>
              <a:prstGeom prst="rect">
                <a:avLst/>
              </a:prstGeom>
              <a:solidFill>
                <a:srgbClr val="0737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0"/>
              <p:cNvSpPr/>
              <p:nvPr/>
            </p:nvSpPr>
            <p:spPr>
              <a:xfrm rot="10800000" flipH="1">
                <a:off x="142800" y="812775"/>
                <a:ext cx="8869800" cy="150900"/>
              </a:xfrm>
              <a:prstGeom prst="trapezoid">
                <a:avLst>
                  <a:gd name="adj" fmla="val 25000"/>
                </a:avLst>
              </a:prstGeom>
              <a:solidFill>
                <a:srgbClr val="0737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 name="Google Shape;429;p30"/>
            <p:cNvSpPr/>
            <p:nvPr/>
          </p:nvSpPr>
          <p:spPr>
            <a:xfrm>
              <a:off x="235500" y="814175"/>
              <a:ext cx="8684400" cy="402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800">
                  <a:solidFill>
                    <a:schemeClr val="accent5"/>
                  </a:solidFill>
                </a:rPr>
                <a:t>Prepare to report back to your Senior Team</a:t>
              </a:r>
              <a:endParaRPr sz="1800">
                <a:solidFill>
                  <a:schemeClr val="accent5"/>
                </a:solidFill>
              </a:endParaRPr>
            </a:p>
          </p:txBody>
        </p:sp>
      </p:grpSp>
      <p:sp>
        <p:nvSpPr>
          <p:cNvPr id="430" name="Google Shape;430;p30">
            <a:hlinkClick r:id="" action="ppaction://noaction"/>
          </p:cNvPr>
          <p:cNvSpPr txBox="1"/>
          <p:nvPr/>
        </p:nvSpPr>
        <p:spPr>
          <a:xfrm>
            <a:off x="1138000" y="600288"/>
            <a:ext cx="822900" cy="255900"/>
          </a:xfrm>
          <a:prstGeom prst="rect">
            <a:avLst/>
          </a:prstGeom>
          <a:solidFill>
            <a:srgbClr val="0737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900">
                <a:solidFill>
                  <a:srgbClr val="FFFFFF"/>
                </a:solidFill>
              </a:rPr>
              <a:t>Curriculum</a:t>
            </a:r>
            <a:endParaRPr sz="900">
              <a:solidFill>
                <a:srgbClr val="FFFFFF"/>
              </a:solidFill>
            </a:endParaRPr>
          </a:p>
        </p:txBody>
      </p:sp>
      <p:sp>
        <p:nvSpPr>
          <p:cNvPr id="431" name="Google Shape;431;p30">
            <a:hlinkClick r:id="" action="ppaction://noaction"/>
          </p:cNvPr>
          <p:cNvSpPr txBox="1"/>
          <p:nvPr/>
        </p:nvSpPr>
        <p:spPr>
          <a:xfrm>
            <a:off x="2036625" y="600288"/>
            <a:ext cx="822900" cy="255900"/>
          </a:xfrm>
          <a:prstGeom prst="rect">
            <a:avLst/>
          </a:prstGeom>
          <a:solidFill>
            <a:srgbClr val="073763"/>
          </a:solidFill>
          <a:ln>
            <a:noFill/>
          </a:ln>
        </p:spPr>
        <p:txBody>
          <a:bodyPr spcFirstLastPara="1" wrap="square" lIns="18000" tIns="91425" rIns="18000" bIns="91425" anchor="ctr" anchorCtr="0">
            <a:noAutofit/>
          </a:bodyPr>
          <a:lstStyle/>
          <a:p>
            <a:pPr marL="0" lvl="0" indent="0" algn="ctr" rtl="0">
              <a:spcBef>
                <a:spcPts val="0"/>
              </a:spcBef>
              <a:spcAft>
                <a:spcPts val="0"/>
              </a:spcAft>
              <a:buNone/>
            </a:pPr>
            <a:r>
              <a:rPr lang="en-GB" sz="900">
                <a:solidFill>
                  <a:srgbClr val="FFFFFF"/>
                </a:solidFill>
              </a:rPr>
              <a:t>Homework</a:t>
            </a:r>
            <a:endParaRPr sz="900">
              <a:solidFill>
                <a:srgbClr val="FFFFFF"/>
              </a:solidFill>
            </a:endParaRPr>
          </a:p>
        </p:txBody>
      </p:sp>
      <p:sp>
        <p:nvSpPr>
          <p:cNvPr id="432" name="Google Shape;432;p30">
            <a:hlinkClick r:id="" action="ppaction://noaction"/>
          </p:cNvPr>
          <p:cNvSpPr txBox="1"/>
          <p:nvPr/>
        </p:nvSpPr>
        <p:spPr>
          <a:xfrm>
            <a:off x="2935250" y="600288"/>
            <a:ext cx="822900" cy="255900"/>
          </a:xfrm>
          <a:prstGeom prst="rect">
            <a:avLst/>
          </a:prstGeom>
          <a:solidFill>
            <a:srgbClr val="073763"/>
          </a:solidFill>
          <a:ln>
            <a:noFill/>
          </a:ln>
        </p:spPr>
        <p:txBody>
          <a:bodyPr spcFirstLastPara="1" wrap="square" lIns="54000" tIns="91425" rIns="54000" bIns="91425" anchor="ctr" anchorCtr="0">
            <a:noAutofit/>
          </a:bodyPr>
          <a:lstStyle/>
          <a:p>
            <a:pPr marL="0" marR="0" lvl="0" indent="0" algn="ctr" rtl="0">
              <a:lnSpc>
                <a:spcPct val="100000"/>
              </a:lnSpc>
              <a:spcBef>
                <a:spcPts val="0"/>
              </a:spcBef>
              <a:spcAft>
                <a:spcPts val="0"/>
              </a:spcAft>
              <a:buNone/>
            </a:pPr>
            <a:r>
              <a:rPr lang="en-GB" sz="900">
                <a:solidFill>
                  <a:srgbClr val="FFFFFF"/>
                </a:solidFill>
              </a:rPr>
              <a:t>Intervention</a:t>
            </a:r>
            <a:endParaRPr sz="900">
              <a:solidFill>
                <a:srgbClr val="FFFFFF"/>
              </a:solidFill>
            </a:endParaRPr>
          </a:p>
        </p:txBody>
      </p:sp>
      <p:sp>
        <p:nvSpPr>
          <p:cNvPr id="433" name="Google Shape;433;p30"/>
          <p:cNvSpPr/>
          <p:nvPr/>
        </p:nvSpPr>
        <p:spPr>
          <a:xfrm>
            <a:off x="293150" y="1359050"/>
            <a:ext cx="2659800" cy="251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1. Monitoring Meetings</a:t>
            </a:r>
            <a:endParaRPr>
              <a:solidFill>
                <a:srgbClr val="FFFFFF"/>
              </a:solidFill>
            </a:endParaRPr>
          </a:p>
        </p:txBody>
      </p:sp>
      <p:sp>
        <p:nvSpPr>
          <p:cNvPr id="434" name="Google Shape;434;p30"/>
          <p:cNvSpPr/>
          <p:nvPr/>
        </p:nvSpPr>
        <p:spPr>
          <a:xfrm>
            <a:off x="3264950" y="1359050"/>
            <a:ext cx="2659800" cy="251700"/>
          </a:xfrm>
          <a:prstGeom prst="roundRect">
            <a:avLst>
              <a:gd name="adj" fmla="val 16667"/>
            </a:avLst>
          </a:prstGeom>
          <a:solidFill>
            <a:srgbClr val="3D85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2. Appraisal Evidence</a:t>
            </a:r>
            <a:endParaRPr>
              <a:solidFill>
                <a:srgbClr val="FFFFFF"/>
              </a:solidFill>
            </a:endParaRPr>
          </a:p>
        </p:txBody>
      </p:sp>
      <p:sp>
        <p:nvSpPr>
          <p:cNvPr id="435" name="Google Shape;435;p30"/>
          <p:cNvSpPr/>
          <p:nvPr/>
        </p:nvSpPr>
        <p:spPr>
          <a:xfrm>
            <a:off x="6236750" y="1359050"/>
            <a:ext cx="2660400" cy="251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3. Subject Self-Evaluation</a:t>
            </a:r>
            <a:endParaRPr>
              <a:solidFill>
                <a:srgbClr val="FFFFFF"/>
              </a:solidFill>
            </a:endParaRPr>
          </a:p>
        </p:txBody>
      </p:sp>
      <p:sp>
        <p:nvSpPr>
          <p:cNvPr id="436" name="Google Shape;436;p30">
            <a:hlinkClick r:id="" action="ppaction://noaction"/>
          </p:cNvPr>
          <p:cNvSpPr/>
          <p:nvPr/>
        </p:nvSpPr>
        <p:spPr>
          <a:xfrm>
            <a:off x="7660875" y="978050"/>
            <a:ext cx="1040400" cy="251700"/>
          </a:xfrm>
          <a:prstGeom prst="roundRect">
            <a:avLst>
              <a:gd name="adj" fmla="val 16667"/>
            </a:avLst>
          </a:prstGeom>
          <a:solidFill>
            <a:srgbClr val="B7B7B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solidFill>
                  <a:srgbClr val="FFFFFF"/>
                </a:solidFill>
              </a:rPr>
              <a:t>Exit</a:t>
            </a:r>
            <a:endParaRPr sz="1200">
              <a:solidFill>
                <a:srgbClr val="FFFFFF"/>
              </a:solidFill>
            </a:endParaRPr>
          </a:p>
        </p:txBody>
      </p:sp>
      <p:sp>
        <p:nvSpPr>
          <p:cNvPr id="437" name="Google Shape;437;p30">
            <a:hlinkClick r:id="rId4" action="ppaction://hlinksldjump"/>
          </p:cNvPr>
          <p:cNvSpPr txBox="1"/>
          <p:nvPr/>
        </p:nvSpPr>
        <p:spPr>
          <a:xfrm>
            <a:off x="3833875" y="600288"/>
            <a:ext cx="822900" cy="255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900" b="1"/>
              <a:t>Reporting</a:t>
            </a:r>
            <a:endParaRPr sz="900" b="1"/>
          </a:p>
        </p:txBody>
      </p:sp>
      <p:sp>
        <p:nvSpPr>
          <p:cNvPr id="438" name="Google Shape;438;p30"/>
          <p:cNvSpPr/>
          <p:nvPr/>
        </p:nvSpPr>
        <p:spPr>
          <a:xfrm>
            <a:off x="1762800" y="1676400"/>
            <a:ext cx="5618400" cy="6120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Progress reports make great evidence to show the attempts you have made at intervention. </a:t>
            </a:r>
            <a:endParaRPr sz="1600">
              <a:solidFill>
                <a:srgbClr val="FFFFFF"/>
              </a:solidFill>
            </a:endParaRPr>
          </a:p>
        </p:txBody>
      </p:sp>
      <p:sp>
        <p:nvSpPr>
          <p:cNvPr id="439" name="Google Shape;439;p30"/>
          <p:cNvSpPr/>
          <p:nvPr/>
        </p:nvSpPr>
        <p:spPr>
          <a:xfrm>
            <a:off x="1762800" y="3642080"/>
            <a:ext cx="5618400" cy="6120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You can filter progress reports to your Classroom Intervention Groups or SDP Priorities.</a:t>
            </a:r>
            <a:endParaRPr sz="1600">
              <a:solidFill>
                <a:srgbClr val="FFFFFF"/>
              </a:solidFill>
            </a:endParaRPr>
          </a:p>
        </p:txBody>
      </p:sp>
      <p:sp>
        <p:nvSpPr>
          <p:cNvPr id="440" name="Google Shape;440;p30"/>
          <p:cNvSpPr/>
          <p:nvPr/>
        </p:nvSpPr>
        <p:spPr>
          <a:xfrm>
            <a:off x="1762800" y="4343400"/>
            <a:ext cx="5618400" cy="6120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Demonstrate the extra support you have given to your identified classes or groups of learners.</a:t>
            </a:r>
            <a:endParaRPr sz="1600">
              <a:solidFill>
                <a:srgbClr val="FFFFFF"/>
              </a:solidFill>
            </a:endParaRPr>
          </a:p>
        </p:txBody>
      </p:sp>
      <p:pic>
        <p:nvPicPr>
          <p:cNvPr id="441" name="Google Shape;441;p30"/>
          <p:cNvPicPr preferRelativeResize="0"/>
          <p:nvPr/>
        </p:nvPicPr>
        <p:blipFill>
          <a:blip r:embed="rId5">
            <a:alphaModFix/>
          </a:blip>
          <a:stretch>
            <a:fillRect/>
          </a:stretch>
        </p:blipFill>
        <p:spPr>
          <a:xfrm>
            <a:off x="8453275" y="726"/>
            <a:ext cx="538325" cy="550175"/>
          </a:xfrm>
          <a:prstGeom prst="rect">
            <a:avLst/>
          </a:prstGeom>
          <a:noFill/>
          <a:ln>
            <a:noFill/>
          </a:ln>
        </p:spPr>
      </p:pic>
      <p:pic>
        <p:nvPicPr>
          <p:cNvPr id="442" name="Google Shape;442;p30"/>
          <p:cNvPicPr preferRelativeResize="0"/>
          <p:nvPr/>
        </p:nvPicPr>
        <p:blipFill>
          <a:blip r:embed="rId6">
            <a:alphaModFix/>
          </a:blip>
          <a:stretch>
            <a:fillRect/>
          </a:stretch>
        </p:blipFill>
        <p:spPr>
          <a:xfrm>
            <a:off x="7666119" y="47750"/>
            <a:ext cx="602555" cy="503150"/>
          </a:xfrm>
          <a:prstGeom prst="rect">
            <a:avLst/>
          </a:prstGeom>
          <a:noFill/>
          <a:ln>
            <a:noFill/>
          </a:ln>
        </p:spPr>
      </p:pic>
      <p:pic>
        <p:nvPicPr>
          <p:cNvPr id="443" name="Google Shape;443;p30"/>
          <p:cNvPicPr preferRelativeResize="0"/>
          <p:nvPr/>
        </p:nvPicPr>
        <p:blipFill rotWithShape="1">
          <a:blip r:embed="rId7">
            <a:alphaModFix/>
          </a:blip>
          <a:srcRect b="30920"/>
          <a:stretch/>
        </p:blipFill>
        <p:spPr>
          <a:xfrm>
            <a:off x="2834850" y="2389238"/>
            <a:ext cx="3474309" cy="1152000"/>
          </a:xfrm>
          <a:prstGeom prst="rect">
            <a:avLst/>
          </a:prstGeom>
          <a:noFill/>
          <a:ln w="9525" cap="flat" cmpd="sng">
            <a:solidFill>
              <a:srgbClr val="0000FF"/>
            </a:solidFill>
            <a:prstDash val="solid"/>
            <a:round/>
            <a:headEnd type="none" w="sm" len="sm"/>
            <a:tailEnd type="none" w="sm" len="sm"/>
          </a:ln>
        </p:spPr>
      </p:pic>
      <p:grpSp>
        <p:nvGrpSpPr>
          <p:cNvPr id="444" name="Google Shape;444;p30"/>
          <p:cNvGrpSpPr/>
          <p:nvPr/>
        </p:nvGrpSpPr>
        <p:grpSpPr>
          <a:xfrm>
            <a:off x="152400" y="600288"/>
            <a:ext cx="909900" cy="255900"/>
            <a:chOff x="152400" y="600288"/>
            <a:chExt cx="909900" cy="255900"/>
          </a:xfrm>
        </p:grpSpPr>
        <p:sp>
          <p:nvSpPr>
            <p:cNvPr id="445" name="Google Shape;445;p30">
              <a:hlinkClick r:id="" action="ppaction://noaction"/>
            </p:cNvPr>
            <p:cNvSpPr txBox="1"/>
            <p:nvPr/>
          </p:nvSpPr>
          <p:spPr>
            <a:xfrm>
              <a:off x="152400" y="600288"/>
              <a:ext cx="909900" cy="255900"/>
            </a:xfrm>
            <a:prstGeom prst="rect">
              <a:avLst/>
            </a:prstGeom>
            <a:solidFill>
              <a:srgbClr val="073763"/>
            </a:solidFill>
            <a:ln>
              <a:noFill/>
            </a:ln>
          </p:spPr>
          <p:txBody>
            <a:bodyPr spcFirstLastPara="1" wrap="square" lIns="18000" tIns="91425" rIns="18000" bIns="91425" anchor="ctr" anchorCtr="0">
              <a:noAutofit/>
            </a:bodyPr>
            <a:lstStyle/>
            <a:p>
              <a:pPr marL="0" lvl="0" indent="0" algn="r" rtl="0">
                <a:spcBef>
                  <a:spcPts val="0"/>
                </a:spcBef>
                <a:spcAft>
                  <a:spcPts val="0"/>
                </a:spcAft>
                <a:buNone/>
              </a:pPr>
              <a:r>
                <a:rPr lang="en-GB" sz="900">
                  <a:solidFill>
                    <a:srgbClr val="FFFFFF"/>
                  </a:solidFill>
                </a:rPr>
                <a:t>Introduction</a:t>
              </a:r>
              <a:endParaRPr sz="900">
                <a:solidFill>
                  <a:srgbClr val="FFFFFF"/>
                </a:solidFill>
              </a:endParaRPr>
            </a:p>
          </p:txBody>
        </p:sp>
        <p:pic>
          <p:nvPicPr>
            <p:cNvPr id="446" name="Google Shape;446;p30"/>
            <p:cNvPicPr preferRelativeResize="0"/>
            <p:nvPr/>
          </p:nvPicPr>
          <p:blipFill>
            <a:blip r:embed="rId8">
              <a:alphaModFix/>
            </a:blip>
            <a:stretch>
              <a:fillRect/>
            </a:stretch>
          </p:blipFill>
          <p:spPr>
            <a:xfrm>
              <a:off x="204913" y="628713"/>
              <a:ext cx="205200" cy="199075"/>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p31"/>
          <p:cNvPicPr preferRelativeResize="0"/>
          <p:nvPr/>
        </p:nvPicPr>
        <p:blipFill>
          <a:blip r:embed="rId3">
            <a:alphaModFix/>
          </a:blip>
          <a:stretch>
            <a:fillRect/>
          </a:stretch>
        </p:blipFill>
        <p:spPr>
          <a:xfrm>
            <a:off x="204925" y="47750"/>
            <a:ext cx="2278900" cy="445200"/>
          </a:xfrm>
          <a:prstGeom prst="rect">
            <a:avLst/>
          </a:prstGeom>
          <a:noFill/>
          <a:ln>
            <a:noFill/>
          </a:ln>
        </p:spPr>
      </p:pic>
      <p:sp>
        <p:nvSpPr>
          <p:cNvPr id="452" name="Google Shape;452;p31"/>
          <p:cNvSpPr txBox="1"/>
          <p:nvPr/>
        </p:nvSpPr>
        <p:spPr>
          <a:xfrm>
            <a:off x="2508975" y="82775"/>
            <a:ext cx="17118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t>Subject Leader Support</a:t>
            </a:r>
            <a:endParaRPr sz="1000" b="1"/>
          </a:p>
          <a:p>
            <a:pPr marL="0" lvl="0" indent="0" algn="l" rtl="0">
              <a:spcBef>
                <a:spcPts val="0"/>
              </a:spcBef>
              <a:spcAft>
                <a:spcPts val="0"/>
              </a:spcAft>
              <a:buNone/>
            </a:pPr>
            <a:r>
              <a:rPr lang="en-GB" sz="800"/>
              <a:t>School Success Team</a:t>
            </a:r>
            <a:endParaRPr sz="800"/>
          </a:p>
        </p:txBody>
      </p:sp>
      <p:grpSp>
        <p:nvGrpSpPr>
          <p:cNvPr id="453" name="Google Shape;453;p31"/>
          <p:cNvGrpSpPr/>
          <p:nvPr/>
        </p:nvGrpSpPr>
        <p:grpSpPr>
          <a:xfrm>
            <a:off x="142800" y="586925"/>
            <a:ext cx="8869800" cy="706350"/>
            <a:chOff x="142800" y="510725"/>
            <a:chExt cx="8869800" cy="706350"/>
          </a:xfrm>
        </p:grpSpPr>
        <p:grpSp>
          <p:nvGrpSpPr>
            <p:cNvPr id="454" name="Google Shape;454;p31"/>
            <p:cNvGrpSpPr/>
            <p:nvPr/>
          </p:nvGrpSpPr>
          <p:grpSpPr>
            <a:xfrm>
              <a:off x="142800" y="510725"/>
              <a:ext cx="8869800" cy="452950"/>
              <a:chOff x="142800" y="510725"/>
              <a:chExt cx="8869800" cy="452950"/>
            </a:xfrm>
          </p:grpSpPr>
          <p:sp>
            <p:nvSpPr>
              <p:cNvPr id="455" name="Google Shape;455;p31"/>
              <p:cNvSpPr/>
              <p:nvPr/>
            </p:nvSpPr>
            <p:spPr>
              <a:xfrm>
                <a:off x="142800" y="510725"/>
                <a:ext cx="8869800" cy="293700"/>
              </a:xfrm>
              <a:prstGeom prst="rect">
                <a:avLst/>
              </a:prstGeom>
              <a:solidFill>
                <a:srgbClr val="0737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1"/>
              <p:cNvSpPr/>
              <p:nvPr/>
            </p:nvSpPr>
            <p:spPr>
              <a:xfrm rot="10800000" flipH="1">
                <a:off x="142800" y="812775"/>
                <a:ext cx="8869800" cy="150900"/>
              </a:xfrm>
              <a:prstGeom prst="trapezoid">
                <a:avLst>
                  <a:gd name="adj" fmla="val 25000"/>
                </a:avLst>
              </a:prstGeom>
              <a:solidFill>
                <a:srgbClr val="0737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31"/>
            <p:cNvSpPr/>
            <p:nvPr/>
          </p:nvSpPr>
          <p:spPr>
            <a:xfrm>
              <a:off x="235500" y="814175"/>
              <a:ext cx="8684400" cy="402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800">
                  <a:solidFill>
                    <a:schemeClr val="accent5"/>
                  </a:solidFill>
                </a:rPr>
                <a:t>Prepare to report back to your Senior Team</a:t>
              </a:r>
              <a:endParaRPr sz="1800">
                <a:solidFill>
                  <a:schemeClr val="accent5"/>
                </a:solidFill>
              </a:endParaRPr>
            </a:p>
          </p:txBody>
        </p:sp>
      </p:grpSp>
      <p:sp>
        <p:nvSpPr>
          <p:cNvPr id="458" name="Google Shape;458;p31">
            <a:hlinkClick r:id="" action="ppaction://noaction"/>
          </p:cNvPr>
          <p:cNvSpPr txBox="1"/>
          <p:nvPr/>
        </p:nvSpPr>
        <p:spPr>
          <a:xfrm>
            <a:off x="1138000" y="600288"/>
            <a:ext cx="822900" cy="255900"/>
          </a:xfrm>
          <a:prstGeom prst="rect">
            <a:avLst/>
          </a:prstGeom>
          <a:solidFill>
            <a:srgbClr val="0737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900">
                <a:solidFill>
                  <a:srgbClr val="FFFFFF"/>
                </a:solidFill>
              </a:rPr>
              <a:t>Curriculum</a:t>
            </a:r>
            <a:endParaRPr sz="900">
              <a:solidFill>
                <a:srgbClr val="FFFFFF"/>
              </a:solidFill>
            </a:endParaRPr>
          </a:p>
        </p:txBody>
      </p:sp>
      <p:sp>
        <p:nvSpPr>
          <p:cNvPr id="459" name="Google Shape;459;p31">
            <a:hlinkClick r:id="" action="ppaction://noaction"/>
          </p:cNvPr>
          <p:cNvSpPr txBox="1"/>
          <p:nvPr/>
        </p:nvSpPr>
        <p:spPr>
          <a:xfrm>
            <a:off x="2036625" y="600288"/>
            <a:ext cx="822900" cy="255900"/>
          </a:xfrm>
          <a:prstGeom prst="rect">
            <a:avLst/>
          </a:prstGeom>
          <a:solidFill>
            <a:srgbClr val="073763"/>
          </a:solidFill>
          <a:ln>
            <a:noFill/>
          </a:ln>
        </p:spPr>
        <p:txBody>
          <a:bodyPr spcFirstLastPara="1" wrap="square" lIns="18000" tIns="91425" rIns="18000" bIns="91425" anchor="ctr" anchorCtr="0">
            <a:noAutofit/>
          </a:bodyPr>
          <a:lstStyle/>
          <a:p>
            <a:pPr marL="0" lvl="0" indent="0" algn="ctr" rtl="0">
              <a:spcBef>
                <a:spcPts val="0"/>
              </a:spcBef>
              <a:spcAft>
                <a:spcPts val="0"/>
              </a:spcAft>
              <a:buNone/>
            </a:pPr>
            <a:r>
              <a:rPr lang="en-GB" sz="900">
                <a:solidFill>
                  <a:srgbClr val="FFFFFF"/>
                </a:solidFill>
              </a:rPr>
              <a:t>Homework</a:t>
            </a:r>
            <a:endParaRPr sz="900">
              <a:solidFill>
                <a:srgbClr val="FFFFFF"/>
              </a:solidFill>
            </a:endParaRPr>
          </a:p>
        </p:txBody>
      </p:sp>
      <p:sp>
        <p:nvSpPr>
          <p:cNvPr id="460" name="Google Shape;460;p31">
            <a:hlinkClick r:id="" action="ppaction://noaction"/>
          </p:cNvPr>
          <p:cNvSpPr txBox="1"/>
          <p:nvPr/>
        </p:nvSpPr>
        <p:spPr>
          <a:xfrm>
            <a:off x="2935250" y="600288"/>
            <a:ext cx="822900" cy="255900"/>
          </a:xfrm>
          <a:prstGeom prst="rect">
            <a:avLst/>
          </a:prstGeom>
          <a:solidFill>
            <a:srgbClr val="073763"/>
          </a:solidFill>
          <a:ln>
            <a:noFill/>
          </a:ln>
        </p:spPr>
        <p:txBody>
          <a:bodyPr spcFirstLastPara="1" wrap="square" lIns="54000" tIns="91425" rIns="54000" bIns="91425" anchor="ctr" anchorCtr="0">
            <a:noAutofit/>
          </a:bodyPr>
          <a:lstStyle/>
          <a:p>
            <a:pPr marL="0" marR="0" lvl="0" indent="0" algn="ctr" rtl="0">
              <a:lnSpc>
                <a:spcPct val="100000"/>
              </a:lnSpc>
              <a:spcBef>
                <a:spcPts val="0"/>
              </a:spcBef>
              <a:spcAft>
                <a:spcPts val="0"/>
              </a:spcAft>
              <a:buNone/>
            </a:pPr>
            <a:r>
              <a:rPr lang="en-GB" sz="900">
                <a:solidFill>
                  <a:srgbClr val="FFFFFF"/>
                </a:solidFill>
              </a:rPr>
              <a:t>Intervention</a:t>
            </a:r>
            <a:endParaRPr sz="900">
              <a:solidFill>
                <a:srgbClr val="FFFFFF"/>
              </a:solidFill>
            </a:endParaRPr>
          </a:p>
        </p:txBody>
      </p:sp>
      <p:sp>
        <p:nvSpPr>
          <p:cNvPr id="461" name="Google Shape;461;p31"/>
          <p:cNvSpPr/>
          <p:nvPr/>
        </p:nvSpPr>
        <p:spPr>
          <a:xfrm>
            <a:off x="293150" y="1359050"/>
            <a:ext cx="2659800" cy="251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1. Monitoring Meetings</a:t>
            </a:r>
            <a:endParaRPr>
              <a:solidFill>
                <a:srgbClr val="FFFFFF"/>
              </a:solidFill>
            </a:endParaRPr>
          </a:p>
        </p:txBody>
      </p:sp>
      <p:sp>
        <p:nvSpPr>
          <p:cNvPr id="462" name="Google Shape;462;p31"/>
          <p:cNvSpPr/>
          <p:nvPr/>
        </p:nvSpPr>
        <p:spPr>
          <a:xfrm>
            <a:off x="3264950" y="1359050"/>
            <a:ext cx="2659800" cy="251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2. Appraisal Evidence</a:t>
            </a:r>
            <a:endParaRPr>
              <a:solidFill>
                <a:srgbClr val="FFFFFF"/>
              </a:solidFill>
            </a:endParaRPr>
          </a:p>
        </p:txBody>
      </p:sp>
      <p:sp>
        <p:nvSpPr>
          <p:cNvPr id="463" name="Google Shape;463;p31"/>
          <p:cNvSpPr/>
          <p:nvPr/>
        </p:nvSpPr>
        <p:spPr>
          <a:xfrm>
            <a:off x="6236750" y="1359050"/>
            <a:ext cx="2660400" cy="251700"/>
          </a:xfrm>
          <a:prstGeom prst="roundRect">
            <a:avLst>
              <a:gd name="adj" fmla="val 16667"/>
            </a:avLst>
          </a:prstGeom>
          <a:solidFill>
            <a:srgbClr val="3D85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3. Subject Self-Evaluation</a:t>
            </a:r>
            <a:endParaRPr>
              <a:solidFill>
                <a:srgbClr val="FFFFFF"/>
              </a:solidFill>
            </a:endParaRPr>
          </a:p>
        </p:txBody>
      </p:sp>
      <p:sp>
        <p:nvSpPr>
          <p:cNvPr id="464" name="Google Shape;464;p31">
            <a:hlinkClick r:id="" action="ppaction://noaction"/>
          </p:cNvPr>
          <p:cNvSpPr/>
          <p:nvPr/>
        </p:nvSpPr>
        <p:spPr>
          <a:xfrm>
            <a:off x="7660875" y="978050"/>
            <a:ext cx="1040400" cy="251700"/>
          </a:xfrm>
          <a:prstGeom prst="roundRect">
            <a:avLst>
              <a:gd name="adj" fmla="val 16667"/>
            </a:avLst>
          </a:prstGeom>
          <a:solidFill>
            <a:srgbClr val="B7B7B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solidFill>
                  <a:srgbClr val="FFFFFF"/>
                </a:solidFill>
              </a:rPr>
              <a:t>Exit</a:t>
            </a:r>
            <a:endParaRPr sz="1200">
              <a:solidFill>
                <a:srgbClr val="FFFFFF"/>
              </a:solidFill>
            </a:endParaRPr>
          </a:p>
        </p:txBody>
      </p:sp>
      <p:sp>
        <p:nvSpPr>
          <p:cNvPr id="465" name="Google Shape;465;p31">
            <a:hlinkClick r:id="rId4" action="ppaction://hlinksldjump"/>
          </p:cNvPr>
          <p:cNvSpPr txBox="1"/>
          <p:nvPr/>
        </p:nvSpPr>
        <p:spPr>
          <a:xfrm>
            <a:off x="3833875" y="600288"/>
            <a:ext cx="822900" cy="255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900" b="1"/>
              <a:t>Reporting</a:t>
            </a:r>
            <a:endParaRPr sz="900" b="1"/>
          </a:p>
        </p:txBody>
      </p:sp>
      <p:sp>
        <p:nvSpPr>
          <p:cNvPr id="466" name="Google Shape;466;p31"/>
          <p:cNvSpPr/>
          <p:nvPr/>
        </p:nvSpPr>
        <p:spPr>
          <a:xfrm>
            <a:off x="3271200" y="1676400"/>
            <a:ext cx="5618400" cy="612000"/>
          </a:xfrm>
          <a:prstGeom prst="roundRect">
            <a:avLst>
              <a:gd name="adj" fmla="val 16667"/>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As you review your year’s work, consider the impact of learners’ work on SAM Learning.</a:t>
            </a:r>
            <a:endParaRPr sz="1600">
              <a:solidFill>
                <a:srgbClr val="FFFFFF"/>
              </a:solidFill>
            </a:endParaRPr>
          </a:p>
        </p:txBody>
      </p:sp>
      <p:sp>
        <p:nvSpPr>
          <p:cNvPr id="467" name="Google Shape;467;p31"/>
          <p:cNvSpPr/>
          <p:nvPr/>
        </p:nvSpPr>
        <p:spPr>
          <a:xfrm>
            <a:off x="3283244" y="2722140"/>
            <a:ext cx="5618400" cy="612000"/>
          </a:xfrm>
          <a:prstGeom prst="roundRect">
            <a:avLst>
              <a:gd name="adj" fmla="val 16667"/>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As you plan for next year, consider strategies for supporting key groups of learners.</a:t>
            </a:r>
            <a:endParaRPr sz="1600">
              <a:solidFill>
                <a:srgbClr val="FFFFFF"/>
              </a:solidFill>
            </a:endParaRPr>
          </a:p>
        </p:txBody>
      </p:sp>
      <p:pic>
        <p:nvPicPr>
          <p:cNvPr id="468" name="Google Shape;468;p31"/>
          <p:cNvPicPr preferRelativeResize="0"/>
          <p:nvPr/>
        </p:nvPicPr>
        <p:blipFill>
          <a:blip r:embed="rId5">
            <a:alphaModFix/>
          </a:blip>
          <a:stretch>
            <a:fillRect/>
          </a:stretch>
        </p:blipFill>
        <p:spPr>
          <a:xfrm>
            <a:off x="8453275" y="726"/>
            <a:ext cx="538325" cy="550175"/>
          </a:xfrm>
          <a:prstGeom prst="rect">
            <a:avLst/>
          </a:prstGeom>
          <a:noFill/>
          <a:ln>
            <a:noFill/>
          </a:ln>
        </p:spPr>
      </p:pic>
      <p:sp>
        <p:nvSpPr>
          <p:cNvPr id="469" name="Google Shape;469;p31"/>
          <p:cNvSpPr/>
          <p:nvPr/>
        </p:nvSpPr>
        <p:spPr>
          <a:xfrm>
            <a:off x="3283244" y="4343400"/>
            <a:ext cx="5618400" cy="612000"/>
          </a:xfrm>
          <a:prstGeom prst="roundRect">
            <a:avLst>
              <a:gd name="adj" fmla="val 16667"/>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When reviewing your subject’s weaker exam topics, identify more specific tasks to set.</a:t>
            </a:r>
            <a:endParaRPr sz="1600">
              <a:solidFill>
                <a:srgbClr val="FFFFFF"/>
              </a:solidFill>
            </a:endParaRPr>
          </a:p>
        </p:txBody>
      </p:sp>
      <p:pic>
        <p:nvPicPr>
          <p:cNvPr id="470" name="Google Shape;470;p31"/>
          <p:cNvPicPr preferRelativeResize="0"/>
          <p:nvPr/>
        </p:nvPicPr>
        <p:blipFill>
          <a:blip r:embed="rId6">
            <a:alphaModFix/>
          </a:blip>
          <a:stretch>
            <a:fillRect/>
          </a:stretch>
        </p:blipFill>
        <p:spPr>
          <a:xfrm>
            <a:off x="7666119" y="47750"/>
            <a:ext cx="602555" cy="503150"/>
          </a:xfrm>
          <a:prstGeom prst="rect">
            <a:avLst/>
          </a:prstGeom>
          <a:noFill/>
          <a:ln>
            <a:noFill/>
          </a:ln>
        </p:spPr>
      </p:pic>
      <p:pic>
        <p:nvPicPr>
          <p:cNvPr id="471" name="Google Shape;471;p31"/>
          <p:cNvPicPr preferRelativeResize="0"/>
          <p:nvPr/>
        </p:nvPicPr>
        <p:blipFill>
          <a:blip r:embed="rId7">
            <a:alphaModFix/>
          </a:blip>
          <a:stretch>
            <a:fillRect/>
          </a:stretch>
        </p:blipFill>
        <p:spPr>
          <a:xfrm>
            <a:off x="4868450" y="3381823"/>
            <a:ext cx="2448001" cy="913920"/>
          </a:xfrm>
          <a:prstGeom prst="rect">
            <a:avLst/>
          </a:prstGeom>
          <a:noFill/>
          <a:ln>
            <a:noFill/>
          </a:ln>
        </p:spPr>
      </p:pic>
      <p:pic>
        <p:nvPicPr>
          <p:cNvPr id="472" name="Google Shape;472;p31"/>
          <p:cNvPicPr preferRelativeResize="0"/>
          <p:nvPr/>
        </p:nvPicPr>
        <p:blipFill>
          <a:blip r:embed="rId8">
            <a:alphaModFix/>
          </a:blip>
          <a:stretch>
            <a:fillRect/>
          </a:stretch>
        </p:blipFill>
        <p:spPr>
          <a:xfrm>
            <a:off x="5647643" y="2336070"/>
            <a:ext cx="865523" cy="338400"/>
          </a:xfrm>
          <a:prstGeom prst="rect">
            <a:avLst/>
          </a:prstGeom>
          <a:noFill/>
          <a:ln>
            <a:noFill/>
          </a:ln>
        </p:spPr>
      </p:pic>
      <p:grpSp>
        <p:nvGrpSpPr>
          <p:cNvPr id="473" name="Google Shape;473;p31"/>
          <p:cNvGrpSpPr/>
          <p:nvPr/>
        </p:nvGrpSpPr>
        <p:grpSpPr>
          <a:xfrm>
            <a:off x="152400" y="600288"/>
            <a:ext cx="909900" cy="255900"/>
            <a:chOff x="152400" y="600288"/>
            <a:chExt cx="909900" cy="255900"/>
          </a:xfrm>
        </p:grpSpPr>
        <p:sp>
          <p:nvSpPr>
            <p:cNvPr id="474" name="Google Shape;474;p31">
              <a:hlinkClick r:id="" action="ppaction://noaction"/>
            </p:cNvPr>
            <p:cNvSpPr txBox="1"/>
            <p:nvPr/>
          </p:nvSpPr>
          <p:spPr>
            <a:xfrm>
              <a:off x="152400" y="600288"/>
              <a:ext cx="909900" cy="255900"/>
            </a:xfrm>
            <a:prstGeom prst="rect">
              <a:avLst/>
            </a:prstGeom>
            <a:solidFill>
              <a:srgbClr val="073763"/>
            </a:solidFill>
            <a:ln>
              <a:noFill/>
            </a:ln>
          </p:spPr>
          <p:txBody>
            <a:bodyPr spcFirstLastPara="1" wrap="square" lIns="18000" tIns="91425" rIns="18000" bIns="91425" anchor="ctr" anchorCtr="0">
              <a:noAutofit/>
            </a:bodyPr>
            <a:lstStyle/>
            <a:p>
              <a:pPr marL="0" lvl="0" indent="0" algn="r" rtl="0">
                <a:spcBef>
                  <a:spcPts val="0"/>
                </a:spcBef>
                <a:spcAft>
                  <a:spcPts val="0"/>
                </a:spcAft>
                <a:buNone/>
              </a:pPr>
              <a:r>
                <a:rPr lang="en-GB" sz="900">
                  <a:solidFill>
                    <a:srgbClr val="FFFFFF"/>
                  </a:solidFill>
                </a:rPr>
                <a:t>Introduction</a:t>
              </a:r>
              <a:endParaRPr sz="900">
                <a:solidFill>
                  <a:srgbClr val="FFFFFF"/>
                </a:solidFill>
              </a:endParaRPr>
            </a:p>
          </p:txBody>
        </p:sp>
        <p:pic>
          <p:nvPicPr>
            <p:cNvPr id="475" name="Google Shape;475;p31"/>
            <p:cNvPicPr preferRelativeResize="0"/>
            <p:nvPr/>
          </p:nvPicPr>
          <p:blipFill>
            <a:blip r:embed="rId9">
              <a:alphaModFix/>
            </a:blip>
            <a:stretch>
              <a:fillRect/>
            </a:stretch>
          </p:blipFill>
          <p:spPr>
            <a:xfrm>
              <a:off x="204913" y="628713"/>
              <a:ext cx="205200" cy="19907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6FA8DC"/>
            </a:gs>
            <a:gs pos="100000">
              <a:srgbClr val="FFFFFF"/>
            </a:gs>
          </a:gsLst>
          <a:lin ang="18900044" scaled="0"/>
        </a:gra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a:effectLst>
            <a:outerShdw blurRad="57150" dist="19050" dir="5400000" algn="bl" rotWithShape="0">
              <a:srgbClr val="FFF2CC">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0000FF"/>
                </a:solidFill>
              </a:rPr>
              <a:t>Subject Leader Workshop - </a:t>
            </a:r>
            <a:r>
              <a:rPr lang="en-GB" sz="2000" i="1">
                <a:solidFill>
                  <a:schemeClr val="dk2"/>
                </a:solidFill>
              </a:rPr>
              <a:t>get the most out of SAM Learning:</a:t>
            </a:r>
            <a:r>
              <a:rPr lang="en-GB" sz="3000">
                <a:solidFill>
                  <a:srgbClr val="0000FF"/>
                </a:solidFill>
              </a:rPr>
              <a:t> </a:t>
            </a:r>
            <a:endParaRPr sz="3000">
              <a:solidFill>
                <a:srgbClr val="0000FF"/>
              </a:solidFill>
            </a:endParaRPr>
          </a:p>
        </p:txBody>
      </p:sp>
      <p:sp>
        <p:nvSpPr>
          <p:cNvPr id="61" name="Google Shape;61;p14"/>
          <p:cNvSpPr txBox="1">
            <a:spLocks noGrp="1"/>
          </p:cNvSpPr>
          <p:nvPr>
            <p:ph type="body" idx="1"/>
          </p:nvPr>
        </p:nvSpPr>
        <p:spPr>
          <a:xfrm>
            <a:off x="311700" y="1152475"/>
            <a:ext cx="8520600" cy="34164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2000" dirty="0">
                <a:solidFill>
                  <a:srgbClr val="1155CC"/>
                </a:solidFill>
              </a:rPr>
              <a:t>Clarify your </a:t>
            </a:r>
            <a:r>
              <a:rPr lang="en-GB" sz="2000" b="1" dirty="0">
                <a:solidFill>
                  <a:srgbClr val="1155CC"/>
                </a:solidFill>
              </a:rPr>
              <a:t>Intent</a:t>
            </a:r>
            <a:r>
              <a:rPr lang="en-GB" sz="2000" dirty="0">
                <a:solidFill>
                  <a:srgbClr val="1155CC"/>
                </a:solidFill>
              </a:rPr>
              <a:t>:</a:t>
            </a:r>
            <a:endParaRPr sz="2000" dirty="0">
              <a:solidFill>
                <a:srgbClr val="1155CC"/>
              </a:solidFill>
            </a:endParaRPr>
          </a:p>
          <a:p>
            <a:pPr marL="457200" lvl="0" indent="-355600" algn="l" rtl="0">
              <a:lnSpc>
                <a:spcPct val="100000"/>
              </a:lnSpc>
              <a:spcBef>
                <a:spcPts val="0"/>
              </a:spcBef>
              <a:spcAft>
                <a:spcPts val="0"/>
              </a:spcAft>
              <a:buSzPts val="2000"/>
              <a:buAutoNum type="arabicPeriod"/>
            </a:pPr>
            <a:r>
              <a:rPr lang="en-GB" sz="2000" dirty="0"/>
              <a:t>Understand how our activity topics </a:t>
            </a:r>
            <a:r>
              <a:rPr lang="en-GB" sz="2000" dirty="0">
                <a:solidFill>
                  <a:srgbClr val="FFFF00"/>
                </a:solidFill>
              </a:rPr>
              <a:t>map to your curriculum.</a:t>
            </a:r>
            <a:endParaRPr sz="2000" dirty="0"/>
          </a:p>
          <a:p>
            <a:pPr marL="0" lvl="0" indent="0" algn="l" rtl="0">
              <a:lnSpc>
                <a:spcPct val="100000"/>
              </a:lnSpc>
              <a:spcBef>
                <a:spcPts val="0"/>
              </a:spcBef>
              <a:spcAft>
                <a:spcPts val="0"/>
              </a:spcAft>
              <a:buNone/>
            </a:pPr>
            <a:endParaRPr sz="1000" dirty="0"/>
          </a:p>
          <a:p>
            <a:pPr marL="0" lvl="0" indent="0" algn="l" rtl="0">
              <a:lnSpc>
                <a:spcPct val="100000"/>
              </a:lnSpc>
              <a:spcBef>
                <a:spcPts val="0"/>
              </a:spcBef>
              <a:spcAft>
                <a:spcPts val="0"/>
              </a:spcAft>
              <a:buNone/>
            </a:pPr>
            <a:r>
              <a:rPr lang="en-GB" sz="2000" dirty="0">
                <a:solidFill>
                  <a:srgbClr val="1155CC"/>
                </a:solidFill>
              </a:rPr>
              <a:t>Straightforward </a:t>
            </a:r>
            <a:r>
              <a:rPr lang="en-GB" sz="2000" b="1" dirty="0">
                <a:solidFill>
                  <a:srgbClr val="1155CC"/>
                </a:solidFill>
              </a:rPr>
              <a:t>Implementation</a:t>
            </a:r>
            <a:r>
              <a:rPr lang="en-GB" sz="2000" dirty="0">
                <a:solidFill>
                  <a:srgbClr val="1155CC"/>
                </a:solidFill>
              </a:rPr>
              <a:t>:</a:t>
            </a:r>
            <a:endParaRPr sz="2000" dirty="0"/>
          </a:p>
          <a:p>
            <a:pPr marL="558800" lvl="0" indent="-457200" algn="l" rtl="0">
              <a:lnSpc>
                <a:spcPct val="100000"/>
              </a:lnSpc>
              <a:spcBef>
                <a:spcPts val="0"/>
              </a:spcBef>
              <a:spcAft>
                <a:spcPts val="0"/>
              </a:spcAft>
              <a:buSzPts val="2000"/>
              <a:buFont typeface="+mj-lt"/>
              <a:buAutoNum type="arabicPeriod" startAt="2"/>
            </a:pPr>
            <a:r>
              <a:rPr lang="en-GB" sz="2000" dirty="0"/>
              <a:t>Include SAM Learning in your Homework Policy - a high quality way to </a:t>
            </a:r>
            <a:r>
              <a:rPr lang="en-GB" sz="2000" dirty="0">
                <a:solidFill>
                  <a:srgbClr val="FFFF00"/>
                </a:solidFill>
              </a:rPr>
              <a:t>reduce your teachers’ burden.</a:t>
            </a:r>
            <a:endParaRPr sz="2000" dirty="0"/>
          </a:p>
          <a:p>
            <a:pPr marL="457200" lvl="0" indent="-355600" algn="l" rtl="0">
              <a:lnSpc>
                <a:spcPct val="100000"/>
              </a:lnSpc>
              <a:spcBef>
                <a:spcPts val="0"/>
              </a:spcBef>
              <a:spcAft>
                <a:spcPts val="0"/>
              </a:spcAft>
              <a:buSzPts val="2000"/>
              <a:buAutoNum type="arabicPeriod" startAt="2"/>
            </a:pPr>
            <a:r>
              <a:rPr lang="en-GB" sz="2000" dirty="0"/>
              <a:t>Implement “Three-wave” </a:t>
            </a:r>
            <a:r>
              <a:rPr lang="en-GB" sz="2000" dirty="0">
                <a:solidFill>
                  <a:srgbClr val="FFFF00"/>
                </a:solidFill>
              </a:rPr>
              <a:t>intervention strategies</a:t>
            </a:r>
            <a:r>
              <a:rPr lang="en-GB" sz="2000" dirty="0"/>
              <a:t> to support your learners - including disadvantaged and SEND.</a:t>
            </a:r>
            <a:endParaRPr sz="2000" dirty="0"/>
          </a:p>
          <a:p>
            <a:pPr marL="0" lvl="0" indent="0" algn="l" rtl="0">
              <a:lnSpc>
                <a:spcPct val="100000"/>
              </a:lnSpc>
              <a:spcBef>
                <a:spcPts val="0"/>
              </a:spcBef>
              <a:spcAft>
                <a:spcPts val="0"/>
              </a:spcAft>
              <a:buNone/>
            </a:pPr>
            <a:endParaRPr sz="1000" dirty="0"/>
          </a:p>
          <a:p>
            <a:pPr marL="0" lvl="0" indent="0" algn="l" rtl="0">
              <a:lnSpc>
                <a:spcPct val="100000"/>
              </a:lnSpc>
              <a:spcBef>
                <a:spcPts val="0"/>
              </a:spcBef>
              <a:spcAft>
                <a:spcPts val="0"/>
              </a:spcAft>
              <a:buNone/>
            </a:pPr>
            <a:r>
              <a:rPr lang="en-GB" sz="2000" dirty="0">
                <a:solidFill>
                  <a:srgbClr val="1155CC"/>
                </a:solidFill>
              </a:rPr>
              <a:t>Monitor </a:t>
            </a:r>
            <a:r>
              <a:rPr lang="en-GB" sz="2000" b="1" dirty="0">
                <a:solidFill>
                  <a:srgbClr val="1155CC"/>
                </a:solidFill>
              </a:rPr>
              <a:t>Impact</a:t>
            </a:r>
            <a:r>
              <a:rPr lang="en-GB" sz="2000" dirty="0">
                <a:solidFill>
                  <a:srgbClr val="1155CC"/>
                </a:solidFill>
              </a:rPr>
              <a:t>:</a:t>
            </a:r>
            <a:endParaRPr sz="2000" dirty="0"/>
          </a:p>
          <a:p>
            <a:pPr marL="558800" lvl="0" indent="-457200" algn="l" rtl="0">
              <a:lnSpc>
                <a:spcPct val="100000"/>
              </a:lnSpc>
              <a:spcBef>
                <a:spcPts val="0"/>
              </a:spcBef>
              <a:spcAft>
                <a:spcPts val="0"/>
              </a:spcAft>
              <a:buSzPts val="2000"/>
              <a:buFont typeface="+mj-lt"/>
              <a:buAutoNum type="arabicPeriod" startAt="4"/>
            </a:pPr>
            <a:r>
              <a:rPr lang="en-GB" sz="2000" dirty="0"/>
              <a:t>Use our </a:t>
            </a:r>
            <a:r>
              <a:rPr lang="en-GB" sz="2000" dirty="0">
                <a:solidFill>
                  <a:srgbClr val="FFFF00"/>
                </a:solidFill>
              </a:rPr>
              <a:t>sophisticated analytics</a:t>
            </a:r>
            <a:r>
              <a:rPr lang="en-GB" sz="2000" dirty="0"/>
              <a:t> suite to check understanding systematically and report back to key school leaders.</a:t>
            </a:r>
            <a:endParaRPr sz="2000" dirty="0"/>
          </a:p>
        </p:txBody>
      </p:sp>
      <p:pic>
        <p:nvPicPr>
          <p:cNvPr id="62" name="Google Shape;62;p14"/>
          <p:cNvPicPr preferRelativeResize="0"/>
          <p:nvPr/>
        </p:nvPicPr>
        <p:blipFill>
          <a:blip r:embed="rId3">
            <a:alphaModFix/>
          </a:blip>
          <a:stretch>
            <a:fillRect/>
          </a:stretch>
        </p:blipFill>
        <p:spPr>
          <a:xfrm>
            <a:off x="6834325" y="47750"/>
            <a:ext cx="2278900" cy="445200"/>
          </a:xfrm>
          <a:prstGeom prst="rect">
            <a:avLst/>
          </a:prstGeom>
          <a:noFill/>
          <a:ln>
            <a:noFill/>
          </a:ln>
        </p:spPr>
      </p:pic>
      <p:pic>
        <p:nvPicPr>
          <p:cNvPr id="63" name="Google Shape;63;p14"/>
          <p:cNvPicPr preferRelativeResize="0"/>
          <p:nvPr/>
        </p:nvPicPr>
        <p:blipFill>
          <a:blip r:embed="rId4">
            <a:alphaModFix/>
          </a:blip>
          <a:stretch>
            <a:fillRect/>
          </a:stretch>
        </p:blipFill>
        <p:spPr>
          <a:xfrm>
            <a:off x="8453275" y="4420326"/>
            <a:ext cx="538325" cy="5501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6FA8DC"/>
            </a:gs>
            <a:gs pos="100000">
              <a:srgbClr val="FFFFFF"/>
            </a:gs>
          </a:gsLst>
          <a:lin ang="18900044" scaled="0"/>
        </a:gradFill>
        <a:effectLst/>
      </p:bgPr>
    </p:bg>
    <p:spTree>
      <p:nvGrpSpPr>
        <p:cNvPr id="1" name="Shape 479"/>
        <p:cNvGrpSpPr/>
        <p:nvPr/>
      </p:nvGrpSpPr>
      <p:grpSpPr>
        <a:xfrm>
          <a:off x="0" y="0"/>
          <a:ext cx="0" cy="0"/>
          <a:chOff x="0" y="0"/>
          <a:chExt cx="0" cy="0"/>
        </a:xfrm>
      </p:grpSpPr>
      <p:sp>
        <p:nvSpPr>
          <p:cNvPr id="480" name="Google Shape;480;p32"/>
          <p:cNvSpPr txBox="1">
            <a:spLocks noGrp="1"/>
          </p:cNvSpPr>
          <p:nvPr>
            <p:ph type="ctrTitle"/>
          </p:nvPr>
        </p:nvSpPr>
        <p:spPr>
          <a:xfrm>
            <a:off x="311700" y="286625"/>
            <a:ext cx="8520600" cy="46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GB" sz="2400">
                <a:solidFill>
                  <a:srgbClr val="0000FF"/>
                </a:solidFill>
              </a:rPr>
              <a:t>Over to you:</a:t>
            </a:r>
            <a:endParaRPr sz="2400">
              <a:solidFill>
                <a:srgbClr val="0000FF"/>
              </a:solidFill>
            </a:endParaRPr>
          </a:p>
        </p:txBody>
      </p:sp>
      <p:sp>
        <p:nvSpPr>
          <p:cNvPr id="481" name="Google Shape;481;p32"/>
          <p:cNvSpPr txBox="1">
            <a:spLocks noGrp="1"/>
          </p:cNvSpPr>
          <p:nvPr>
            <p:ph type="subTitle" idx="1"/>
          </p:nvPr>
        </p:nvSpPr>
        <p:spPr>
          <a:xfrm>
            <a:off x="311700" y="968025"/>
            <a:ext cx="8520600" cy="37980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457200" lvl="0" indent="-406400" algn="l" rtl="0">
              <a:spcBef>
                <a:spcPts val="0"/>
              </a:spcBef>
              <a:spcAft>
                <a:spcPts val="0"/>
              </a:spcAft>
              <a:buSzPts val="2800"/>
              <a:buAutoNum type="arabicPeriod"/>
            </a:pPr>
            <a:r>
              <a:rPr lang="en-GB"/>
              <a:t>What information would be valuable in meetings with your </a:t>
            </a:r>
            <a:r>
              <a:rPr lang="en-GB">
                <a:solidFill>
                  <a:srgbClr val="FFFF00"/>
                </a:solidFill>
              </a:rPr>
              <a:t>line manager / SLT link </a:t>
            </a:r>
            <a:r>
              <a:rPr lang="en-GB"/>
              <a:t>to show </a:t>
            </a:r>
            <a:r>
              <a:rPr lang="en-GB" i="1"/>
              <a:t>impact</a:t>
            </a:r>
            <a:r>
              <a:rPr lang="en-GB"/>
              <a:t>?</a:t>
            </a:r>
            <a:endParaRPr/>
          </a:p>
          <a:p>
            <a:pPr marL="457200" lvl="0" indent="-406400" algn="l" rtl="0">
              <a:spcBef>
                <a:spcPts val="0"/>
              </a:spcBef>
              <a:spcAft>
                <a:spcPts val="0"/>
              </a:spcAft>
              <a:buSzPts val="2800"/>
              <a:buAutoNum type="arabicPeriod"/>
            </a:pPr>
            <a:r>
              <a:rPr lang="en-GB"/>
              <a:t>What information would your colleagues find useful to evidence the </a:t>
            </a:r>
            <a:r>
              <a:rPr lang="en-GB" i="1"/>
              <a:t>impact</a:t>
            </a:r>
            <a:r>
              <a:rPr lang="en-GB"/>
              <a:t> of intervention / support, when it comes to </a:t>
            </a:r>
            <a:r>
              <a:rPr lang="en-GB">
                <a:solidFill>
                  <a:srgbClr val="FFFF00"/>
                </a:solidFill>
              </a:rPr>
              <a:t>Appraisal</a:t>
            </a:r>
            <a:r>
              <a:rPr lang="en-GB"/>
              <a:t>?</a:t>
            </a:r>
            <a:endParaRPr/>
          </a:p>
          <a:p>
            <a:pPr marL="457200" lvl="0" indent="-406400" algn="l" rtl="0">
              <a:spcBef>
                <a:spcPts val="0"/>
              </a:spcBef>
              <a:spcAft>
                <a:spcPts val="0"/>
              </a:spcAft>
              <a:buSzPts val="2800"/>
              <a:buAutoNum type="arabicPeriod"/>
            </a:pPr>
            <a:r>
              <a:rPr lang="en-GB"/>
              <a:t>How can this information inform your </a:t>
            </a:r>
            <a:r>
              <a:rPr lang="en-GB">
                <a:solidFill>
                  <a:srgbClr val="FFFF00"/>
                </a:solidFill>
              </a:rPr>
              <a:t>Subject Self-Evaluation</a:t>
            </a:r>
            <a:r>
              <a:rPr lang="en-GB"/>
              <a:t> (SSE)?  (How can your SSE suggest next year’s use of Intervention Groups?) </a:t>
            </a:r>
            <a:endParaRPr/>
          </a:p>
        </p:txBody>
      </p:sp>
      <p:pic>
        <p:nvPicPr>
          <p:cNvPr id="482" name="Google Shape;482;p32"/>
          <p:cNvPicPr preferRelativeResize="0"/>
          <p:nvPr/>
        </p:nvPicPr>
        <p:blipFill>
          <a:blip r:embed="rId3">
            <a:alphaModFix/>
          </a:blip>
          <a:stretch>
            <a:fillRect/>
          </a:stretch>
        </p:blipFill>
        <p:spPr>
          <a:xfrm>
            <a:off x="6834325" y="47750"/>
            <a:ext cx="2278900" cy="445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3"/>
          <p:cNvSpPr txBox="1">
            <a:spLocks noGrp="1"/>
          </p:cNvSpPr>
          <p:nvPr>
            <p:ph type="title"/>
          </p:nvPr>
        </p:nvSpPr>
        <p:spPr>
          <a:xfrm>
            <a:off x="170550" y="140225"/>
            <a:ext cx="8807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Other support for specific Middle Leaders is available:</a:t>
            </a:r>
            <a:endParaRPr/>
          </a:p>
        </p:txBody>
      </p:sp>
      <p:pic>
        <p:nvPicPr>
          <p:cNvPr id="488" name="Google Shape;488;p33"/>
          <p:cNvPicPr preferRelativeResize="0"/>
          <p:nvPr/>
        </p:nvPicPr>
        <p:blipFill>
          <a:blip r:embed="rId3">
            <a:alphaModFix/>
          </a:blip>
          <a:stretch>
            <a:fillRect/>
          </a:stretch>
        </p:blipFill>
        <p:spPr>
          <a:xfrm>
            <a:off x="170550" y="789116"/>
            <a:ext cx="2876772" cy="2160000"/>
          </a:xfrm>
          <a:prstGeom prst="rect">
            <a:avLst/>
          </a:prstGeom>
          <a:noFill/>
          <a:ln w="9525" cap="flat" cmpd="sng">
            <a:solidFill>
              <a:schemeClr val="dk2"/>
            </a:solidFill>
            <a:prstDash val="solid"/>
            <a:round/>
            <a:headEnd type="none" w="sm" len="sm"/>
            <a:tailEnd type="none" w="sm" len="sm"/>
          </a:ln>
        </p:spPr>
      </p:pic>
      <p:pic>
        <p:nvPicPr>
          <p:cNvPr id="489" name="Google Shape;489;p33"/>
          <p:cNvPicPr preferRelativeResize="0"/>
          <p:nvPr/>
        </p:nvPicPr>
        <p:blipFill>
          <a:blip r:embed="rId4">
            <a:alphaModFix/>
          </a:blip>
          <a:stretch>
            <a:fillRect/>
          </a:stretch>
        </p:blipFill>
        <p:spPr>
          <a:xfrm>
            <a:off x="3132220" y="789116"/>
            <a:ext cx="2882292" cy="2160000"/>
          </a:xfrm>
          <a:prstGeom prst="rect">
            <a:avLst/>
          </a:prstGeom>
          <a:noFill/>
          <a:ln w="9525" cap="flat" cmpd="sng">
            <a:solidFill>
              <a:schemeClr val="dk2"/>
            </a:solidFill>
            <a:prstDash val="solid"/>
            <a:round/>
            <a:headEnd type="none" w="sm" len="sm"/>
            <a:tailEnd type="none" w="sm" len="sm"/>
          </a:ln>
        </p:spPr>
      </p:pic>
      <p:pic>
        <p:nvPicPr>
          <p:cNvPr id="490" name="Google Shape;490;p33"/>
          <p:cNvPicPr preferRelativeResize="0"/>
          <p:nvPr/>
        </p:nvPicPr>
        <p:blipFill>
          <a:blip r:embed="rId5">
            <a:alphaModFix/>
          </a:blip>
          <a:stretch>
            <a:fillRect/>
          </a:stretch>
        </p:blipFill>
        <p:spPr>
          <a:xfrm>
            <a:off x="6098514" y="789125"/>
            <a:ext cx="2879105" cy="2160000"/>
          </a:xfrm>
          <a:prstGeom prst="rect">
            <a:avLst/>
          </a:prstGeom>
          <a:noFill/>
          <a:ln w="9525" cap="flat" cmpd="sng">
            <a:solidFill>
              <a:schemeClr val="dk2"/>
            </a:solidFill>
            <a:prstDash val="solid"/>
            <a:round/>
            <a:headEnd type="none" w="sm" len="sm"/>
            <a:tailEnd type="none" w="sm" len="sm"/>
          </a:ln>
        </p:spPr>
      </p:pic>
      <p:pic>
        <p:nvPicPr>
          <p:cNvPr id="491" name="Google Shape;491;p33"/>
          <p:cNvPicPr preferRelativeResize="0"/>
          <p:nvPr/>
        </p:nvPicPr>
        <p:blipFill>
          <a:blip r:embed="rId6">
            <a:alphaModFix/>
          </a:blip>
          <a:stretch>
            <a:fillRect/>
          </a:stretch>
        </p:blipFill>
        <p:spPr>
          <a:xfrm>
            <a:off x="4616961" y="2694125"/>
            <a:ext cx="2879105" cy="2160000"/>
          </a:xfrm>
          <a:prstGeom prst="rect">
            <a:avLst/>
          </a:prstGeom>
          <a:noFill/>
          <a:ln w="9525" cap="flat" cmpd="sng">
            <a:solidFill>
              <a:schemeClr val="dk2"/>
            </a:solidFill>
            <a:prstDash val="solid"/>
            <a:round/>
            <a:headEnd type="none" w="sm" len="sm"/>
            <a:tailEnd type="none" w="sm" len="sm"/>
          </a:ln>
        </p:spPr>
      </p:pic>
      <p:pic>
        <p:nvPicPr>
          <p:cNvPr id="492" name="Google Shape;492;p33"/>
          <p:cNvPicPr preferRelativeResize="0"/>
          <p:nvPr/>
        </p:nvPicPr>
        <p:blipFill>
          <a:blip r:embed="rId7">
            <a:alphaModFix/>
          </a:blip>
          <a:stretch>
            <a:fillRect/>
          </a:stretch>
        </p:blipFill>
        <p:spPr>
          <a:xfrm>
            <a:off x="7551775" y="3741625"/>
            <a:ext cx="1349650" cy="1126992"/>
          </a:xfrm>
          <a:prstGeom prst="rect">
            <a:avLst/>
          </a:prstGeom>
          <a:noFill/>
          <a:ln>
            <a:noFill/>
          </a:ln>
        </p:spPr>
      </p:pic>
      <p:pic>
        <p:nvPicPr>
          <p:cNvPr id="493" name="Google Shape;493;p33"/>
          <p:cNvPicPr preferRelativeResize="0"/>
          <p:nvPr/>
        </p:nvPicPr>
        <p:blipFill>
          <a:blip r:embed="rId8">
            <a:alphaModFix/>
          </a:blip>
          <a:stretch>
            <a:fillRect/>
          </a:stretch>
        </p:blipFill>
        <p:spPr>
          <a:xfrm>
            <a:off x="170550" y="4024775"/>
            <a:ext cx="1349650" cy="830066"/>
          </a:xfrm>
          <a:prstGeom prst="rect">
            <a:avLst/>
          </a:prstGeom>
          <a:noFill/>
          <a:ln>
            <a:noFill/>
          </a:ln>
        </p:spPr>
      </p:pic>
      <p:pic>
        <p:nvPicPr>
          <p:cNvPr id="494" name="Google Shape;494;p33"/>
          <p:cNvPicPr preferRelativeResize="0"/>
          <p:nvPr/>
        </p:nvPicPr>
        <p:blipFill>
          <a:blip r:embed="rId9">
            <a:alphaModFix/>
          </a:blip>
          <a:stretch>
            <a:fillRect/>
          </a:stretch>
        </p:blipFill>
        <p:spPr>
          <a:xfrm>
            <a:off x="1649771" y="2694125"/>
            <a:ext cx="2880000" cy="21600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6FA8DC"/>
            </a:gs>
            <a:gs pos="100000">
              <a:srgbClr val="FFFFFF"/>
            </a:gs>
          </a:gsLst>
          <a:lin ang="18900732" scaled="0"/>
        </a:gradFill>
        <a:effectLst/>
      </p:bgPr>
    </p:bg>
    <p:spTree>
      <p:nvGrpSpPr>
        <p:cNvPr id="1" name="Shape 498"/>
        <p:cNvGrpSpPr/>
        <p:nvPr/>
      </p:nvGrpSpPr>
      <p:grpSpPr>
        <a:xfrm>
          <a:off x="0" y="0"/>
          <a:ext cx="0" cy="0"/>
          <a:chOff x="0" y="0"/>
          <a:chExt cx="0" cy="0"/>
        </a:xfrm>
      </p:grpSpPr>
      <p:sp>
        <p:nvSpPr>
          <p:cNvPr id="499" name="Google Shape;499;p34"/>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a:t>SAM Learning - CPD</a:t>
            </a:r>
            <a:endParaRPr sz="2400"/>
          </a:p>
        </p:txBody>
      </p:sp>
      <p:sp>
        <p:nvSpPr>
          <p:cNvPr id="500" name="Google Shape;500;p34"/>
          <p:cNvSpPr txBox="1">
            <a:spLocks noGrp="1"/>
          </p:cNvSpPr>
          <p:nvPr>
            <p:ph type="body" idx="1"/>
          </p:nvPr>
        </p:nvSpPr>
        <p:spPr>
          <a:xfrm>
            <a:off x="311700" y="657500"/>
            <a:ext cx="8520600" cy="3911400"/>
          </a:xfrm>
          <a:prstGeom prst="rect">
            <a:avLst/>
          </a:prstGeom>
          <a:effectLst>
            <a:outerShdw blurRad="57150" dist="19050" dir="5400000" algn="bl" rotWithShape="0">
              <a:srgbClr val="FFFF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4800">
                <a:solidFill>
                  <a:srgbClr val="0000FF"/>
                </a:solidFill>
              </a:rPr>
              <a:t>Thank you for participating.</a:t>
            </a:r>
            <a:endParaRPr sz="4800">
              <a:solidFill>
                <a:srgbClr val="0000FF"/>
              </a:solidFill>
            </a:endParaRPr>
          </a:p>
          <a:p>
            <a:pPr marL="0" lvl="0" indent="0" algn="ctr" rtl="0">
              <a:spcBef>
                <a:spcPts val="1600"/>
              </a:spcBef>
              <a:spcAft>
                <a:spcPts val="0"/>
              </a:spcAft>
              <a:buNone/>
            </a:pPr>
            <a:r>
              <a:rPr lang="en-GB" sz="2400" i="1"/>
              <a:t>We hope you found this workshop useful.</a:t>
            </a:r>
            <a:endParaRPr sz="2400" i="1"/>
          </a:p>
          <a:p>
            <a:pPr marL="0" lvl="0" indent="0" algn="ctr" rtl="0">
              <a:spcBef>
                <a:spcPts val="1600"/>
              </a:spcBef>
              <a:spcAft>
                <a:spcPts val="0"/>
              </a:spcAft>
              <a:buNone/>
            </a:pPr>
            <a:endParaRPr i="1"/>
          </a:p>
          <a:p>
            <a:pPr marL="0" lvl="0" indent="0" algn="ctr" rtl="0">
              <a:spcBef>
                <a:spcPts val="1600"/>
              </a:spcBef>
              <a:spcAft>
                <a:spcPts val="0"/>
              </a:spcAft>
              <a:buNone/>
            </a:pPr>
            <a:r>
              <a:rPr lang="en-GB" sz="2400" i="1"/>
              <a:t>You can get more support with SAM Learning from:</a:t>
            </a:r>
            <a:endParaRPr sz="2400" i="1"/>
          </a:p>
          <a:p>
            <a:pPr marL="457200" lvl="0" indent="-381000" algn="ctr" rtl="0">
              <a:spcBef>
                <a:spcPts val="1600"/>
              </a:spcBef>
              <a:spcAft>
                <a:spcPts val="0"/>
              </a:spcAft>
              <a:buSzPts val="2400"/>
              <a:buChar char="●"/>
            </a:pPr>
            <a:r>
              <a:rPr lang="en-GB" sz="2400" i="1"/>
              <a:t>Our Support Pages</a:t>
            </a:r>
            <a:endParaRPr sz="2400" i="1"/>
          </a:p>
          <a:p>
            <a:pPr marL="457200" lvl="0" indent="-381000" algn="ctr" rtl="0">
              <a:spcBef>
                <a:spcPts val="0"/>
              </a:spcBef>
              <a:spcAft>
                <a:spcPts val="0"/>
              </a:spcAft>
              <a:buSzPts val="2400"/>
              <a:buChar char="●"/>
            </a:pPr>
            <a:r>
              <a:rPr lang="en-GB" sz="2400" i="1"/>
              <a:t>YouTube: “SAM Learning Official”</a:t>
            </a:r>
            <a:endParaRPr sz="2400" i="1"/>
          </a:p>
          <a:p>
            <a:pPr marL="457200" lvl="0" indent="-381000" algn="ctr" rtl="0">
              <a:spcBef>
                <a:spcPts val="0"/>
              </a:spcBef>
              <a:spcAft>
                <a:spcPts val="0"/>
              </a:spcAft>
              <a:buSzPts val="2400"/>
              <a:buChar char="●"/>
            </a:pPr>
            <a:r>
              <a:rPr lang="en-GB" sz="2400" i="1"/>
              <a:t>Our School Success Team: </a:t>
            </a:r>
            <a:r>
              <a:rPr lang="en-GB" sz="2400" i="1" u="sng">
                <a:solidFill>
                  <a:schemeClr val="hlink"/>
                </a:solidFill>
                <a:hlinkClick r:id="rId3"/>
              </a:rPr>
              <a:t>SST@samlearning.com</a:t>
            </a:r>
            <a:endParaRPr sz="2400" i="1"/>
          </a:p>
          <a:p>
            <a:pPr marL="0" lvl="0" indent="0" algn="ctr" rtl="0">
              <a:spcBef>
                <a:spcPts val="1600"/>
              </a:spcBef>
              <a:spcAft>
                <a:spcPts val="1600"/>
              </a:spcAft>
              <a:buNone/>
            </a:pPr>
            <a:endParaRPr sz="2400" i="1"/>
          </a:p>
        </p:txBody>
      </p:sp>
      <p:pic>
        <p:nvPicPr>
          <p:cNvPr id="501" name="Google Shape;501;p34"/>
          <p:cNvPicPr preferRelativeResize="0"/>
          <p:nvPr/>
        </p:nvPicPr>
        <p:blipFill>
          <a:blip r:embed="rId4">
            <a:alphaModFix/>
          </a:blip>
          <a:stretch>
            <a:fillRect/>
          </a:stretch>
        </p:blipFill>
        <p:spPr>
          <a:xfrm>
            <a:off x="6834325" y="47750"/>
            <a:ext cx="2278900" cy="445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204925" y="47750"/>
            <a:ext cx="2278900" cy="445200"/>
          </a:xfrm>
          <a:prstGeom prst="rect">
            <a:avLst/>
          </a:prstGeom>
          <a:noFill/>
          <a:ln>
            <a:noFill/>
          </a:ln>
        </p:spPr>
      </p:pic>
      <p:sp>
        <p:nvSpPr>
          <p:cNvPr id="69" name="Google Shape;69;p15"/>
          <p:cNvSpPr txBox="1"/>
          <p:nvPr/>
        </p:nvSpPr>
        <p:spPr>
          <a:xfrm>
            <a:off x="2508975" y="82775"/>
            <a:ext cx="17118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t>Subject Leader Support</a:t>
            </a:r>
            <a:endParaRPr sz="1000" b="1"/>
          </a:p>
          <a:p>
            <a:pPr marL="0" lvl="0" indent="0" algn="l" rtl="0">
              <a:spcBef>
                <a:spcPts val="0"/>
              </a:spcBef>
              <a:spcAft>
                <a:spcPts val="0"/>
              </a:spcAft>
              <a:buNone/>
            </a:pPr>
            <a:r>
              <a:rPr lang="en-GB" sz="800"/>
              <a:t>School Success Team</a:t>
            </a:r>
            <a:endParaRPr sz="800"/>
          </a:p>
        </p:txBody>
      </p:sp>
      <p:grpSp>
        <p:nvGrpSpPr>
          <p:cNvPr id="70" name="Google Shape;70;p15"/>
          <p:cNvGrpSpPr/>
          <p:nvPr/>
        </p:nvGrpSpPr>
        <p:grpSpPr>
          <a:xfrm>
            <a:off x="142800" y="586925"/>
            <a:ext cx="8869800" cy="706350"/>
            <a:chOff x="142800" y="510725"/>
            <a:chExt cx="8869800" cy="706350"/>
          </a:xfrm>
        </p:grpSpPr>
        <p:grpSp>
          <p:nvGrpSpPr>
            <p:cNvPr id="71" name="Google Shape;71;p15"/>
            <p:cNvGrpSpPr/>
            <p:nvPr/>
          </p:nvGrpSpPr>
          <p:grpSpPr>
            <a:xfrm>
              <a:off x="142800" y="510725"/>
              <a:ext cx="8869800" cy="452950"/>
              <a:chOff x="142800" y="510725"/>
              <a:chExt cx="8869800" cy="452950"/>
            </a:xfrm>
          </p:grpSpPr>
          <p:sp>
            <p:nvSpPr>
              <p:cNvPr id="72" name="Google Shape;72;p15"/>
              <p:cNvSpPr/>
              <p:nvPr/>
            </p:nvSpPr>
            <p:spPr>
              <a:xfrm>
                <a:off x="142800" y="510725"/>
                <a:ext cx="8869800" cy="293700"/>
              </a:xfrm>
              <a:prstGeom prst="rect">
                <a:avLst/>
              </a:prstGeom>
              <a:solidFill>
                <a:srgbClr val="0737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rot="10800000" flipH="1">
                <a:off x="142800" y="812775"/>
                <a:ext cx="8869800" cy="150900"/>
              </a:xfrm>
              <a:prstGeom prst="trapezoid">
                <a:avLst>
                  <a:gd name="adj" fmla="val 25000"/>
                </a:avLst>
              </a:prstGeom>
              <a:solidFill>
                <a:srgbClr val="0737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15"/>
            <p:cNvSpPr/>
            <p:nvPr/>
          </p:nvSpPr>
          <p:spPr>
            <a:xfrm>
              <a:off x="235500" y="814175"/>
              <a:ext cx="8684400" cy="402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800">
                  <a:solidFill>
                    <a:schemeClr val="accent5"/>
                  </a:solidFill>
                </a:rPr>
                <a:t>Overview: How can Subject Leaders get the most from SAM Learning?</a:t>
              </a:r>
              <a:endParaRPr sz="1800">
                <a:solidFill>
                  <a:schemeClr val="accent5"/>
                </a:solidFill>
              </a:endParaRPr>
            </a:p>
          </p:txBody>
        </p:sp>
      </p:grpSp>
      <p:sp>
        <p:nvSpPr>
          <p:cNvPr id="75" name="Google Shape;75;p15">
            <a:hlinkClick r:id="" action="ppaction://noaction"/>
          </p:cNvPr>
          <p:cNvSpPr txBox="1"/>
          <p:nvPr/>
        </p:nvSpPr>
        <p:spPr>
          <a:xfrm>
            <a:off x="1138000" y="600288"/>
            <a:ext cx="822900" cy="255900"/>
          </a:xfrm>
          <a:prstGeom prst="rect">
            <a:avLst/>
          </a:prstGeom>
          <a:solidFill>
            <a:srgbClr val="0737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900">
                <a:solidFill>
                  <a:srgbClr val="FFFFFF"/>
                </a:solidFill>
              </a:rPr>
              <a:t>Curriculum</a:t>
            </a:r>
            <a:endParaRPr sz="900">
              <a:solidFill>
                <a:srgbClr val="FFFFFF"/>
              </a:solidFill>
            </a:endParaRPr>
          </a:p>
        </p:txBody>
      </p:sp>
      <p:sp>
        <p:nvSpPr>
          <p:cNvPr id="76" name="Google Shape;76;p15">
            <a:hlinkClick r:id="" action="ppaction://noaction"/>
          </p:cNvPr>
          <p:cNvSpPr txBox="1"/>
          <p:nvPr/>
        </p:nvSpPr>
        <p:spPr>
          <a:xfrm>
            <a:off x="2036625" y="600288"/>
            <a:ext cx="822900" cy="255900"/>
          </a:xfrm>
          <a:prstGeom prst="rect">
            <a:avLst/>
          </a:prstGeom>
          <a:solidFill>
            <a:srgbClr val="073763"/>
          </a:solidFill>
          <a:ln>
            <a:noFill/>
          </a:ln>
        </p:spPr>
        <p:txBody>
          <a:bodyPr spcFirstLastPara="1" wrap="square" lIns="18000" tIns="91425" rIns="18000" bIns="91425" anchor="ctr" anchorCtr="0">
            <a:noAutofit/>
          </a:bodyPr>
          <a:lstStyle/>
          <a:p>
            <a:pPr marL="0" lvl="0" indent="0" algn="ctr" rtl="0">
              <a:spcBef>
                <a:spcPts val="0"/>
              </a:spcBef>
              <a:spcAft>
                <a:spcPts val="0"/>
              </a:spcAft>
              <a:buNone/>
            </a:pPr>
            <a:r>
              <a:rPr lang="en-GB" sz="900">
                <a:solidFill>
                  <a:srgbClr val="FFFFFF"/>
                </a:solidFill>
              </a:rPr>
              <a:t>Homework</a:t>
            </a:r>
            <a:endParaRPr sz="900">
              <a:solidFill>
                <a:srgbClr val="FFFFFF"/>
              </a:solidFill>
            </a:endParaRPr>
          </a:p>
        </p:txBody>
      </p:sp>
      <p:sp>
        <p:nvSpPr>
          <p:cNvPr id="77" name="Google Shape;77;p15">
            <a:hlinkClick r:id="" action="ppaction://noaction"/>
          </p:cNvPr>
          <p:cNvSpPr txBox="1"/>
          <p:nvPr/>
        </p:nvSpPr>
        <p:spPr>
          <a:xfrm>
            <a:off x="2935250" y="600288"/>
            <a:ext cx="822900" cy="255900"/>
          </a:xfrm>
          <a:prstGeom prst="rect">
            <a:avLst/>
          </a:prstGeom>
          <a:solidFill>
            <a:srgbClr val="073763"/>
          </a:solidFill>
          <a:ln>
            <a:noFill/>
          </a:ln>
        </p:spPr>
        <p:txBody>
          <a:bodyPr spcFirstLastPara="1" wrap="square" lIns="54000" tIns="91425" rIns="54000" bIns="91425" anchor="ctr" anchorCtr="0">
            <a:noAutofit/>
          </a:bodyPr>
          <a:lstStyle/>
          <a:p>
            <a:pPr marL="0" lvl="0" indent="0" algn="ctr" rtl="0">
              <a:spcBef>
                <a:spcPts val="0"/>
              </a:spcBef>
              <a:spcAft>
                <a:spcPts val="0"/>
              </a:spcAft>
              <a:buNone/>
            </a:pPr>
            <a:r>
              <a:rPr lang="en-GB" sz="900">
                <a:solidFill>
                  <a:srgbClr val="FFFFFF"/>
                </a:solidFill>
              </a:rPr>
              <a:t>Intervention</a:t>
            </a:r>
            <a:endParaRPr sz="900">
              <a:solidFill>
                <a:srgbClr val="FFFFFF"/>
              </a:solidFill>
            </a:endParaRPr>
          </a:p>
        </p:txBody>
      </p:sp>
      <p:sp>
        <p:nvSpPr>
          <p:cNvPr id="78" name="Google Shape;78;p15"/>
          <p:cNvSpPr/>
          <p:nvPr/>
        </p:nvSpPr>
        <p:spPr>
          <a:xfrm>
            <a:off x="293150" y="1359050"/>
            <a:ext cx="2659800" cy="251700"/>
          </a:xfrm>
          <a:prstGeom prst="roundRect">
            <a:avLst>
              <a:gd name="adj" fmla="val 16667"/>
            </a:avLst>
          </a:prstGeom>
          <a:solidFill>
            <a:srgbClr val="3D8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FFFFFF"/>
                </a:solidFill>
              </a:rPr>
              <a:t>1. Know what’s here</a:t>
            </a:r>
            <a:endParaRPr>
              <a:solidFill>
                <a:srgbClr val="FFFFFF"/>
              </a:solidFill>
            </a:endParaRPr>
          </a:p>
        </p:txBody>
      </p:sp>
      <p:sp>
        <p:nvSpPr>
          <p:cNvPr id="79" name="Google Shape;79;p15"/>
          <p:cNvSpPr/>
          <p:nvPr/>
        </p:nvSpPr>
        <p:spPr>
          <a:xfrm>
            <a:off x="3264950" y="1359050"/>
            <a:ext cx="2659800" cy="251700"/>
          </a:xfrm>
          <a:prstGeom prst="roundRect">
            <a:avLst>
              <a:gd name="adj" fmla="val 16667"/>
            </a:avLst>
          </a:prstGeom>
          <a:solidFill>
            <a:srgbClr val="6FA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FFFFFF"/>
                </a:solidFill>
              </a:rPr>
              <a:t>2. Use groups to target work</a:t>
            </a:r>
            <a:endParaRPr>
              <a:solidFill>
                <a:srgbClr val="FFFFFF"/>
              </a:solidFill>
            </a:endParaRPr>
          </a:p>
        </p:txBody>
      </p:sp>
      <p:sp>
        <p:nvSpPr>
          <p:cNvPr id="80" name="Google Shape;80;p15"/>
          <p:cNvSpPr/>
          <p:nvPr/>
        </p:nvSpPr>
        <p:spPr>
          <a:xfrm>
            <a:off x="6236750" y="1359050"/>
            <a:ext cx="2660400" cy="251700"/>
          </a:xfrm>
          <a:prstGeom prst="roundRect">
            <a:avLst>
              <a:gd name="adj" fmla="val 16667"/>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FFFFFF"/>
                </a:solidFill>
              </a:rPr>
              <a:t>3. Review progress on reports</a:t>
            </a:r>
            <a:endParaRPr>
              <a:solidFill>
                <a:srgbClr val="FFFFFF"/>
              </a:solidFill>
            </a:endParaRPr>
          </a:p>
        </p:txBody>
      </p:sp>
      <p:sp>
        <p:nvSpPr>
          <p:cNvPr id="81" name="Google Shape;81;p15">
            <a:hlinkClick r:id="" action="ppaction://noaction"/>
          </p:cNvPr>
          <p:cNvSpPr/>
          <p:nvPr/>
        </p:nvSpPr>
        <p:spPr>
          <a:xfrm>
            <a:off x="7660875" y="978050"/>
            <a:ext cx="1040400" cy="251700"/>
          </a:xfrm>
          <a:prstGeom prst="roundRect">
            <a:avLst>
              <a:gd name="adj" fmla="val 16667"/>
            </a:avLst>
          </a:prstGeom>
          <a:solidFill>
            <a:srgbClr val="B7B7B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solidFill>
                  <a:srgbClr val="FFFFFF"/>
                </a:solidFill>
              </a:rPr>
              <a:t>Exit</a:t>
            </a:r>
            <a:endParaRPr sz="1200">
              <a:solidFill>
                <a:srgbClr val="FFFFFF"/>
              </a:solidFill>
            </a:endParaRPr>
          </a:p>
        </p:txBody>
      </p:sp>
      <p:sp>
        <p:nvSpPr>
          <p:cNvPr id="82" name="Google Shape;82;p15">
            <a:hlinkClick r:id="" action="ppaction://noaction"/>
          </p:cNvPr>
          <p:cNvSpPr txBox="1"/>
          <p:nvPr/>
        </p:nvSpPr>
        <p:spPr>
          <a:xfrm>
            <a:off x="3833875" y="600288"/>
            <a:ext cx="822900" cy="2559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solidFill>
                  <a:srgbClr val="FFFFFF"/>
                </a:solidFill>
              </a:rPr>
              <a:t>Reporting</a:t>
            </a:r>
            <a:endParaRPr sz="900">
              <a:solidFill>
                <a:srgbClr val="FFFFFF"/>
              </a:solidFill>
            </a:endParaRPr>
          </a:p>
        </p:txBody>
      </p:sp>
      <p:grpSp>
        <p:nvGrpSpPr>
          <p:cNvPr id="83" name="Google Shape;83;p15"/>
          <p:cNvGrpSpPr/>
          <p:nvPr/>
        </p:nvGrpSpPr>
        <p:grpSpPr>
          <a:xfrm>
            <a:off x="152400" y="600288"/>
            <a:ext cx="909900" cy="255900"/>
            <a:chOff x="152400" y="600288"/>
            <a:chExt cx="909900" cy="255900"/>
          </a:xfrm>
        </p:grpSpPr>
        <p:sp>
          <p:nvSpPr>
            <p:cNvPr id="84" name="Google Shape;84;p15">
              <a:hlinkClick r:id="rId4" action="ppaction://hlinksldjump"/>
            </p:cNvPr>
            <p:cNvSpPr txBox="1"/>
            <p:nvPr/>
          </p:nvSpPr>
          <p:spPr>
            <a:xfrm>
              <a:off x="152400" y="600288"/>
              <a:ext cx="909900" cy="255900"/>
            </a:xfrm>
            <a:prstGeom prst="rect">
              <a:avLst/>
            </a:prstGeom>
            <a:solidFill>
              <a:srgbClr val="FFFFFF"/>
            </a:solidFill>
            <a:ln>
              <a:noFill/>
            </a:ln>
          </p:spPr>
          <p:txBody>
            <a:bodyPr spcFirstLastPara="1" wrap="square" lIns="18000" tIns="91425" rIns="18000" bIns="91425" anchor="ctr" anchorCtr="0">
              <a:noAutofit/>
            </a:bodyPr>
            <a:lstStyle/>
            <a:p>
              <a:pPr marL="0" lvl="0" indent="0" algn="r" rtl="0">
                <a:spcBef>
                  <a:spcPts val="0"/>
                </a:spcBef>
                <a:spcAft>
                  <a:spcPts val="0"/>
                </a:spcAft>
                <a:buNone/>
              </a:pPr>
              <a:r>
                <a:rPr lang="en-GB" sz="900" b="1"/>
                <a:t>Introduction</a:t>
              </a:r>
              <a:endParaRPr sz="900" b="1"/>
            </a:p>
          </p:txBody>
        </p:sp>
        <p:pic>
          <p:nvPicPr>
            <p:cNvPr id="85" name="Google Shape;85;p15"/>
            <p:cNvPicPr preferRelativeResize="0"/>
            <p:nvPr/>
          </p:nvPicPr>
          <p:blipFill>
            <a:blip r:embed="rId5">
              <a:alphaModFix/>
            </a:blip>
            <a:stretch>
              <a:fillRect/>
            </a:stretch>
          </p:blipFill>
          <p:spPr>
            <a:xfrm>
              <a:off x="152400" y="609600"/>
              <a:ext cx="228600" cy="228600"/>
            </a:xfrm>
            <a:prstGeom prst="rect">
              <a:avLst/>
            </a:prstGeom>
            <a:noFill/>
            <a:ln>
              <a:noFill/>
            </a:ln>
          </p:spPr>
        </p:pic>
      </p:grpSp>
      <p:sp>
        <p:nvSpPr>
          <p:cNvPr id="86" name="Google Shape;86;p15"/>
          <p:cNvSpPr/>
          <p:nvPr/>
        </p:nvSpPr>
        <p:spPr>
          <a:xfrm>
            <a:off x="3347400" y="1676400"/>
            <a:ext cx="2520000" cy="6120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solidFill>
                  <a:srgbClr val="FFFFFF"/>
                </a:solidFill>
              </a:rPr>
              <a:t>2a. Identify key learners - and link to teachers. </a:t>
            </a:r>
            <a:endParaRPr sz="1200">
              <a:solidFill>
                <a:srgbClr val="FFFFFF"/>
              </a:solidFill>
            </a:endParaRPr>
          </a:p>
        </p:txBody>
      </p:sp>
      <p:sp>
        <p:nvSpPr>
          <p:cNvPr id="87" name="Google Shape;87;p15"/>
          <p:cNvSpPr/>
          <p:nvPr/>
        </p:nvSpPr>
        <p:spPr>
          <a:xfrm>
            <a:off x="381000" y="1676400"/>
            <a:ext cx="2520000" cy="612000"/>
          </a:xfrm>
          <a:prstGeom prst="roundRect">
            <a:avLst>
              <a:gd name="adj" fmla="val 16667"/>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solidFill>
                  <a:srgbClr val="FFFFFF"/>
                </a:solidFill>
              </a:rPr>
              <a:t>1a. Look at our topic lists, linked from our home page, or here:</a:t>
            </a:r>
            <a:endParaRPr sz="1200">
              <a:solidFill>
                <a:srgbClr val="FFFFFF"/>
              </a:solidFill>
            </a:endParaRPr>
          </a:p>
        </p:txBody>
      </p:sp>
      <p:sp>
        <p:nvSpPr>
          <p:cNvPr id="88" name="Google Shape;88;p15"/>
          <p:cNvSpPr/>
          <p:nvPr/>
        </p:nvSpPr>
        <p:spPr>
          <a:xfrm>
            <a:off x="6319200" y="2438400"/>
            <a:ext cx="2520000" cy="612000"/>
          </a:xfrm>
          <a:prstGeom prst="roundRect">
            <a:avLst>
              <a:gd name="adj" fmla="val 16667"/>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solidFill>
                  <a:srgbClr val="FFFFFF"/>
                </a:solidFill>
              </a:rPr>
              <a:t>3a. Usage reports show you which learners / subjects are active.</a:t>
            </a:r>
            <a:endParaRPr sz="1200">
              <a:solidFill>
                <a:srgbClr val="FFFFFF"/>
              </a:solidFill>
            </a:endParaRPr>
          </a:p>
        </p:txBody>
      </p:sp>
      <p:sp>
        <p:nvSpPr>
          <p:cNvPr id="89" name="Google Shape;89;p15"/>
          <p:cNvSpPr/>
          <p:nvPr/>
        </p:nvSpPr>
        <p:spPr>
          <a:xfrm>
            <a:off x="381000" y="3238288"/>
            <a:ext cx="2520000" cy="612000"/>
          </a:xfrm>
          <a:prstGeom prst="roundRect">
            <a:avLst>
              <a:gd name="adj" fmla="val 16667"/>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solidFill>
                  <a:srgbClr val="FFFFFF"/>
                </a:solidFill>
              </a:rPr>
              <a:t>1b. Identify the key topics for your clases.</a:t>
            </a:r>
            <a:endParaRPr sz="1200">
              <a:solidFill>
                <a:srgbClr val="FFFFFF"/>
              </a:solidFill>
            </a:endParaRPr>
          </a:p>
        </p:txBody>
      </p:sp>
      <p:sp>
        <p:nvSpPr>
          <p:cNvPr id="90" name="Google Shape;90;p15"/>
          <p:cNvSpPr/>
          <p:nvPr/>
        </p:nvSpPr>
        <p:spPr>
          <a:xfrm>
            <a:off x="3352800" y="3657600"/>
            <a:ext cx="2520000" cy="6120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solidFill>
                  <a:srgbClr val="FFFFFF"/>
                </a:solidFill>
              </a:rPr>
              <a:t>2b. Set and monitor carefully chosen work.</a:t>
            </a:r>
            <a:endParaRPr sz="1200">
              <a:solidFill>
                <a:srgbClr val="FFFFFF"/>
              </a:solidFill>
            </a:endParaRPr>
          </a:p>
        </p:txBody>
      </p:sp>
      <p:sp>
        <p:nvSpPr>
          <p:cNvPr id="91" name="Google Shape;91;p15"/>
          <p:cNvSpPr/>
          <p:nvPr/>
        </p:nvSpPr>
        <p:spPr>
          <a:xfrm>
            <a:off x="3352800" y="4343400"/>
            <a:ext cx="2520000" cy="6120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solidFill>
                  <a:srgbClr val="FFFFFF"/>
                </a:solidFill>
              </a:rPr>
              <a:t>2c. Edit the groups as performance changes.</a:t>
            </a:r>
            <a:endParaRPr sz="1200">
              <a:solidFill>
                <a:srgbClr val="FFFFFF"/>
              </a:solidFill>
            </a:endParaRPr>
          </a:p>
        </p:txBody>
      </p:sp>
      <p:sp>
        <p:nvSpPr>
          <p:cNvPr id="92" name="Google Shape;92;p15"/>
          <p:cNvSpPr/>
          <p:nvPr/>
        </p:nvSpPr>
        <p:spPr>
          <a:xfrm>
            <a:off x="6324600" y="3124200"/>
            <a:ext cx="2520000" cy="612000"/>
          </a:xfrm>
          <a:prstGeom prst="roundRect">
            <a:avLst>
              <a:gd name="adj" fmla="val 16667"/>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solidFill>
                  <a:srgbClr val="FFFFFF"/>
                </a:solidFill>
              </a:rPr>
              <a:t>3b. Progress reports let you know how well learners or groups are doing.</a:t>
            </a:r>
            <a:endParaRPr sz="1200">
              <a:solidFill>
                <a:srgbClr val="FFFFFF"/>
              </a:solidFill>
            </a:endParaRPr>
          </a:p>
        </p:txBody>
      </p:sp>
      <p:pic>
        <p:nvPicPr>
          <p:cNvPr id="93" name="Google Shape;93;p15"/>
          <p:cNvPicPr preferRelativeResize="0"/>
          <p:nvPr/>
        </p:nvPicPr>
        <p:blipFill>
          <a:blip r:embed="rId6">
            <a:alphaModFix/>
          </a:blip>
          <a:stretch>
            <a:fillRect/>
          </a:stretch>
        </p:blipFill>
        <p:spPr>
          <a:xfrm>
            <a:off x="8453275" y="726"/>
            <a:ext cx="538325" cy="550175"/>
          </a:xfrm>
          <a:prstGeom prst="rect">
            <a:avLst/>
          </a:prstGeom>
          <a:noFill/>
          <a:ln>
            <a:noFill/>
          </a:ln>
        </p:spPr>
      </p:pic>
      <p:sp>
        <p:nvSpPr>
          <p:cNvPr id="94" name="Google Shape;94;p15"/>
          <p:cNvSpPr/>
          <p:nvPr/>
        </p:nvSpPr>
        <p:spPr>
          <a:xfrm>
            <a:off x="381000" y="4343400"/>
            <a:ext cx="2520000" cy="612000"/>
          </a:xfrm>
          <a:prstGeom prst="roundRect">
            <a:avLst>
              <a:gd name="adj" fmla="val 16667"/>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solidFill>
                  <a:srgbClr val="FFFFFF"/>
                </a:solidFill>
              </a:rPr>
              <a:t>1c. Set 2 or 3 activities a week in the run-up to examinations.</a:t>
            </a:r>
            <a:endParaRPr sz="1200">
              <a:solidFill>
                <a:srgbClr val="FFFFFF"/>
              </a:solidFill>
            </a:endParaRPr>
          </a:p>
        </p:txBody>
      </p:sp>
      <p:sp>
        <p:nvSpPr>
          <p:cNvPr id="95" name="Google Shape;95;p15"/>
          <p:cNvSpPr/>
          <p:nvPr/>
        </p:nvSpPr>
        <p:spPr>
          <a:xfrm>
            <a:off x="6324600" y="4343400"/>
            <a:ext cx="2520000" cy="612000"/>
          </a:xfrm>
          <a:prstGeom prst="roundRect">
            <a:avLst>
              <a:gd name="adj" fmla="val 16667"/>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solidFill>
                  <a:srgbClr val="FFFFFF"/>
                </a:solidFill>
              </a:rPr>
              <a:t>3c. Task Reports allow you to see which tasks have been set by teachers - and how learners did.</a:t>
            </a:r>
            <a:endParaRPr sz="1200">
              <a:solidFill>
                <a:srgbClr val="FFFFFF"/>
              </a:solidFill>
            </a:endParaRPr>
          </a:p>
        </p:txBody>
      </p:sp>
      <p:sp>
        <p:nvSpPr>
          <p:cNvPr id="96" name="Google Shape;96;p15"/>
          <p:cNvSpPr txBox="1"/>
          <p:nvPr/>
        </p:nvSpPr>
        <p:spPr>
          <a:xfrm>
            <a:off x="381000" y="2397944"/>
            <a:ext cx="2520000" cy="7308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200" u="sng">
                <a:solidFill>
                  <a:schemeClr val="hlink"/>
                </a:solidFill>
                <a:hlinkClick r:id="rId7"/>
              </a:rPr>
              <a:t>https://platform.samlearning.com/document/show-post/postId/curriculum-coverage</a:t>
            </a:r>
            <a:endParaRPr sz="1200"/>
          </a:p>
        </p:txBody>
      </p:sp>
      <p:grpSp>
        <p:nvGrpSpPr>
          <p:cNvPr id="97" name="Google Shape;97;p15"/>
          <p:cNvGrpSpPr/>
          <p:nvPr/>
        </p:nvGrpSpPr>
        <p:grpSpPr>
          <a:xfrm>
            <a:off x="6390362" y="1669792"/>
            <a:ext cx="2455410" cy="745062"/>
            <a:chOff x="6249300" y="2377800"/>
            <a:chExt cx="2664001" cy="903325"/>
          </a:xfrm>
        </p:grpSpPr>
        <p:pic>
          <p:nvPicPr>
            <p:cNvPr id="98" name="Google Shape;98;p15"/>
            <p:cNvPicPr preferRelativeResize="0"/>
            <p:nvPr/>
          </p:nvPicPr>
          <p:blipFill>
            <a:blip r:embed="rId8">
              <a:alphaModFix/>
            </a:blip>
            <a:stretch>
              <a:fillRect/>
            </a:stretch>
          </p:blipFill>
          <p:spPr>
            <a:xfrm>
              <a:off x="6249300" y="2377800"/>
              <a:ext cx="2664001" cy="887100"/>
            </a:xfrm>
            <a:prstGeom prst="rect">
              <a:avLst/>
            </a:prstGeom>
            <a:noFill/>
            <a:ln>
              <a:noFill/>
            </a:ln>
          </p:spPr>
        </p:pic>
        <p:sp>
          <p:nvSpPr>
            <p:cNvPr id="99" name="Google Shape;99;p15"/>
            <p:cNvSpPr/>
            <p:nvPr/>
          </p:nvSpPr>
          <p:spPr>
            <a:xfrm>
              <a:off x="6953650" y="2669125"/>
              <a:ext cx="306600" cy="612000"/>
            </a:xfrm>
            <a:prstGeom prst="rect">
              <a:avLst/>
            </a:prstGeom>
            <a:gradFill>
              <a:gsLst>
                <a:gs pos="0">
                  <a:srgbClr val="CFE2F3"/>
                </a:gs>
                <a:gs pos="100000">
                  <a:srgbClr val="FFFFF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0" name="Google Shape;100;p15"/>
          <p:cNvPicPr preferRelativeResize="0"/>
          <p:nvPr/>
        </p:nvPicPr>
        <p:blipFill>
          <a:blip r:embed="rId9">
            <a:alphaModFix/>
          </a:blip>
          <a:stretch>
            <a:fillRect/>
          </a:stretch>
        </p:blipFill>
        <p:spPr>
          <a:xfrm>
            <a:off x="3623100" y="2354050"/>
            <a:ext cx="1945800" cy="1250500"/>
          </a:xfrm>
          <a:prstGeom prst="rect">
            <a:avLst/>
          </a:prstGeom>
          <a:noFill/>
          <a:ln>
            <a:noFill/>
          </a:ln>
        </p:spPr>
      </p:pic>
      <p:pic>
        <p:nvPicPr>
          <p:cNvPr id="101" name="Google Shape;101;p15"/>
          <p:cNvPicPr preferRelativeResize="0"/>
          <p:nvPr/>
        </p:nvPicPr>
        <p:blipFill>
          <a:blip r:embed="rId10">
            <a:alphaModFix/>
          </a:blip>
          <a:stretch>
            <a:fillRect/>
          </a:stretch>
        </p:blipFill>
        <p:spPr>
          <a:xfrm>
            <a:off x="397250" y="3959832"/>
            <a:ext cx="2451599" cy="274024"/>
          </a:xfrm>
          <a:prstGeom prst="rect">
            <a:avLst/>
          </a:prstGeom>
          <a:noFill/>
          <a:ln>
            <a:noFill/>
          </a:ln>
        </p:spPr>
      </p:pic>
      <p:pic>
        <p:nvPicPr>
          <p:cNvPr id="102" name="Google Shape;102;p15"/>
          <p:cNvPicPr preferRelativeResize="0"/>
          <p:nvPr/>
        </p:nvPicPr>
        <p:blipFill rotWithShape="1">
          <a:blip r:embed="rId11">
            <a:alphaModFix/>
          </a:blip>
          <a:srcRect t="24451" b="22576"/>
          <a:stretch/>
        </p:blipFill>
        <p:spPr>
          <a:xfrm>
            <a:off x="6324600" y="3809996"/>
            <a:ext cx="2454075" cy="445200"/>
          </a:xfrm>
          <a:prstGeom prst="rect">
            <a:avLst/>
          </a:prstGeom>
          <a:noFill/>
          <a:ln>
            <a:noFill/>
          </a:ln>
        </p:spPr>
      </p:pic>
      <p:sp>
        <p:nvSpPr>
          <p:cNvPr id="103" name="Google Shape;103;p15">
            <a:hlinkClick r:id="" action="ppaction://noaction"/>
          </p:cNvPr>
          <p:cNvSpPr txBox="1"/>
          <p:nvPr/>
        </p:nvSpPr>
        <p:spPr>
          <a:xfrm>
            <a:off x="4748275" y="600288"/>
            <a:ext cx="822900" cy="2559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solidFill>
                  <a:srgbClr val="FFFFFF"/>
                </a:solidFill>
              </a:rPr>
              <a:t>Biscuits</a:t>
            </a:r>
            <a:endParaRPr sz="900">
              <a:solidFill>
                <a:srgbClr val="FFFFFF"/>
              </a:solidFill>
            </a:endParaRPr>
          </a:p>
        </p:txBody>
      </p:sp>
      <p:pic>
        <p:nvPicPr>
          <p:cNvPr id="104" name="Google Shape;104;p15"/>
          <p:cNvPicPr preferRelativeResize="0"/>
          <p:nvPr/>
        </p:nvPicPr>
        <p:blipFill>
          <a:blip r:embed="rId12">
            <a:alphaModFix/>
          </a:blip>
          <a:stretch>
            <a:fillRect/>
          </a:stretch>
        </p:blipFill>
        <p:spPr>
          <a:xfrm>
            <a:off x="7666119" y="47750"/>
            <a:ext cx="602555" cy="503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6FA8DC"/>
            </a:gs>
            <a:gs pos="100000">
              <a:srgbClr val="FFFFFF"/>
            </a:gs>
          </a:gsLst>
          <a:lin ang="18900044" scaled="0"/>
        </a:gradFill>
        <a:effectLst/>
      </p:bgPr>
    </p:bg>
    <p:spTree>
      <p:nvGrpSpPr>
        <p:cNvPr id="1" name="Shape 108"/>
        <p:cNvGrpSpPr/>
        <p:nvPr/>
      </p:nvGrpSpPr>
      <p:grpSpPr>
        <a:xfrm>
          <a:off x="0" y="0"/>
          <a:ext cx="0" cy="0"/>
          <a:chOff x="0" y="0"/>
          <a:chExt cx="0" cy="0"/>
        </a:xfrm>
      </p:grpSpPr>
      <p:sp>
        <p:nvSpPr>
          <p:cNvPr id="109" name="Google Shape;109;p16"/>
          <p:cNvSpPr txBox="1">
            <a:spLocks noGrp="1"/>
          </p:cNvSpPr>
          <p:nvPr>
            <p:ph type="ctrTitle"/>
          </p:nvPr>
        </p:nvSpPr>
        <p:spPr>
          <a:xfrm>
            <a:off x="311700" y="238850"/>
            <a:ext cx="8520600" cy="134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400">
                <a:solidFill>
                  <a:srgbClr val="0000FF"/>
                </a:solidFill>
              </a:rPr>
              <a:t>Before we begin:</a:t>
            </a:r>
            <a:endParaRPr sz="2400">
              <a:solidFill>
                <a:srgbClr val="0000FF"/>
              </a:solidFill>
            </a:endParaRPr>
          </a:p>
          <a:p>
            <a:pPr marL="0" lvl="0" indent="0" algn="ctr" rtl="0">
              <a:spcBef>
                <a:spcPts val="0"/>
              </a:spcBef>
              <a:spcAft>
                <a:spcPts val="0"/>
              </a:spcAft>
              <a:buNone/>
            </a:pPr>
            <a:r>
              <a:rPr lang="en-GB"/>
              <a:t>Do you know how to...</a:t>
            </a:r>
            <a:endParaRPr/>
          </a:p>
        </p:txBody>
      </p:sp>
      <p:sp>
        <p:nvSpPr>
          <p:cNvPr id="110" name="Google Shape;110;p16"/>
          <p:cNvSpPr txBox="1">
            <a:spLocks noGrp="1"/>
          </p:cNvSpPr>
          <p:nvPr>
            <p:ph type="subTitle" idx="1"/>
          </p:nvPr>
        </p:nvSpPr>
        <p:spPr>
          <a:xfrm>
            <a:off x="311700" y="1759625"/>
            <a:ext cx="8520600" cy="29859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457200" lvl="0" indent="-406400" algn="l" rtl="0">
              <a:spcBef>
                <a:spcPts val="0"/>
              </a:spcBef>
              <a:spcAft>
                <a:spcPts val="0"/>
              </a:spcAft>
              <a:buSzPts val="2800"/>
              <a:buAutoNum type="arabicPeriod"/>
            </a:pPr>
            <a:r>
              <a:rPr lang="en-GB"/>
              <a:t>Find out what </a:t>
            </a:r>
            <a:r>
              <a:rPr lang="en-GB">
                <a:solidFill>
                  <a:srgbClr val="FFFF00"/>
                </a:solidFill>
              </a:rPr>
              <a:t>activities</a:t>
            </a:r>
            <a:r>
              <a:rPr lang="en-GB"/>
              <a:t> we have on different </a:t>
            </a:r>
            <a:r>
              <a:rPr lang="en-GB">
                <a:solidFill>
                  <a:srgbClr val="FFFF00"/>
                </a:solidFill>
              </a:rPr>
              <a:t>topics</a:t>
            </a:r>
            <a:r>
              <a:rPr lang="en-GB"/>
              <a:t>?</a:t>
            </a:r>
            <a:endParaRPr/>
          </a:p>
          <a:p>
            <a:pPr marL="457200" lvl="0" indent="-406400" algn="l" rtl="0">
              <a:spcBef>
                <a:spcPts val="0"/>
              </a:spcBef>
              <a:spcAft>
                <a:spcPts val="0"/>
              </a:spcAft>
              <a:buSzPts val="2800"/>
              <a:buAutoNum type="arabicPeriod"/>
            </a:pPr>
            <a:r>
              <a:rPr lang="en-GB"/>
              <a:t>Create your own </a:t>
            </a:r>
            <a:r>
              <a:rPr lang="en-GB">
                <a:solidFill>
                  <a:srgbClr val="FFFF00"/>
                </a:solidFill>
              </a:rPr>
              <a:t>intervention groups</a:t>
            </a:r>
            <a:r>
              <a:rPr lang="en-GB"/>
              <a:t> - for monitoring or setting work to?</a:t>
            </a:r>
            <a:endParaRPr/>
          </a:p>
          <a:p>
            <a:pPr marL="457200" lvl="0" indent="-406400" algn="l" rtl="0">
              <a:spcBef>
                <a:spcPts val="0"/>
              </a:spcBef>
              <a:spcAft>
                <a:spcPts val="0"/>
              </a:spcAft>
              <a:buSzPts val="2800"/>
              <a:buAutoNum type="arabicPeriod"/>
            </a:pPr>
            <a:r>
              <a:rPr lang="en-GB"/>
              <a:t>Use our </a:t>
            </a:r>
            <a:r>
              <a:rPr lang="en-GB">
                <a:solidFill>
                  <a:srgbClr val="FFFF00"/>
                </a:solidFill>
              </a:rPr>
              <a:t>Progress / Tasks reports</a:t>
            </a:r>
            <a:r>
              <a:rPr lang="en-GB"/>
              <a:t> to find out how well your learners are doing?</a:t>
            </a:r>
            <a:endParaRPr/>
          </a:p>
        </p:txBody>
      </p:sp>
      <p:pic>
        <p:nvPicPr>
          <p:cNvPr id="111" name="Google Shape;111;p16"/>
          <p:cNvPicPr preferRelativeResize="0"/>
          <p:nvPr/>
        </p:nvPicPr>
        <p:blipFill>
          <a:blip r:embed="rId3">
            <a:alphaModFix/>
          </a:blip>
          <a:stretch>
            <a:fillRect/>
          </a:stretch>
        </p:blipFill>
        <p:spPr>
          <a:xfrm>
            <a:off x="6834325" y="47750"/>
            <a:ext cx="2278900" cy="445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7"/>
          <p:cNvPicPr preferRelativeResize="0"/>
          <p:nvPr/>
        </p:nvPicPr>
        <p:blipFill>
          <a:blip r:embed="rId3">
            <a:alphaModFix/>
          </a:blip>
          <a:stretch>
            <a:fillRect/>
          </a:stretch>
        </p:blipFill>
        <p:spPr>
          <a:xfrm>
            <a:off x="204925" y="47750"/>
            <a:ext cx="2278900" cy="445200"/>
          </a:xfrm>
          <a:prstGeom prst="rect">
            <a:avLst/>
          </a:prstGeom>
          <a:noFill/>
          <a:ln>
            <a:noFill/>
          </a:ln>
        </p:spPr>
      </p:pic>
      <p:sp>
        <p:nvSpPr>
          <p:cNvPr id="117" name="Google Shape;117;p17"/>
          <p:cNvSpPr txBox="1"/>
          <p:nvPr/>
        </p:nvSpPr>
        <p:spPr>
          <a:xfrm>
            <a:off x="2508975" y="82775"/>
            <a:ext cx="17118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t>Subject Leader Support</a:t>
            </a:r>
            <a:endParaRPr sz="1000" b="1"/>
          </a:p>
          <a:p>
            <a:pPr marL="0" lvl="0" indent="0" algn="l" rtl="0">
              <a:spcBef>
                <a:spcPts val="0"/>
              </a:spcBef>
              <a:spcAft>
                <a:spcPts val="0"/>
              </a:spcAft>
              <a:buNone/>
            </a:pPr>
            <a:r>
              <a:rPr lang="en-GB" sz="800"/>
              <a:t>School Success Team</a:t>
            </a:r>
            <a:endParaRPr sz="800"/>
          </a:p>
        </p:txBody>
      </p:sp>
      <p:grpSp>
        <p:nvGrpSpPr>
          <p:cNvPr id="118" name="Google Shape;118;p17"/>
          <p:cNvGrpSpPr/>
          <p:nvPr/>
        </p:nvGrpSpPr>
        <p:grpSpPr>
          <a:xfrm>
            <a:off x="142800" y="586925"/>
            <a:ext cx="8869800" cy="706350"/>
            <a:chOff x="142800" y="510725"/>
            <a:chExt cx="8869800" cy="706350"/>
          </a:xfrm>
        </p:grpSpPr>
        <p:grpSp>
          <p:nvGrpSpPr>
            <p:cNvPr id="119" name="Google Shape;119;p17"/>
            <p:cNvGrpSpPr/>
            <p:nvPr/>
          </p:nvGrpSpPr>
          <p:grpSpPr>
            <a:xfrm>
              <a:off x="142800" y="510725"/>
              <a:ext cx="8869800" cy="452950"/>
              <a:chOff x="142800" y="510725"/>
              <a:chExt cx="8869800" cy="452950"/>
            </a:xfrm>
          </p:grpSpPr>
          <p:sp>
            <p:nvSpPr>
              <p:cNvPr id="120" name="Google Shape;120;p17"/>
              <p:cNvSpPr/>
              <p:nvPr/>
            </p:nvSpPr>
            <p:spPr>
              <a:xfrm>
                <a:off x="142800" y="510725"/>
                <a:ext cx="8869800" cy="293700"/>
              </a:xfrm>
              <a:prstGeom prst="rect">
                <a:avLst/>
              </a:prstGeom>
              <a:solidFill>
                <a:srgbClr val="0737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7"/>
              <p:cNvSpPr/>
              <p:nvPr/>
            </p:nvSpPr>
            <p:spPr>
              <a:xfrm rot="10800000" flipH="1">
                <a:off x="142800" y="812775"/>
                <a:ext cx="8869800" cy="150900"/>
              </a:xfrm>
              <a:prstGeom prst="trapezoid">
                <a:avLst>
                  <a:gd name="adj" fmla="val 25000"/>
                </a:avLst>
              </a:prstGeom>
              <a:solidFill>
                <a:srgbClr val="0737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7"/>
            <p:cNvSpPr/>
            <p:nvPr/>
          </p:nvSpPr>
          <p:spPr>
            <a:xfrm>
              <a:off x="235500" y="814175"/>
              <a:ext cx="8684400" cy="402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800">
                  <a:solidFill>
                    <a:schemeClr val="accent5"/>
                  </a:solidFill>
                </a:rPr>
                <a:t>Map your curriculum - to clarify your </a:t>
              </a:r>
              <a:r>
                <a:rPr lang="en-GB" sz="1800" i="1">
                  <a:solidFill>
                    <a:schemeClr val="accent5"/>
                  </a:solidFill>
                </a:rPr>
                <a:t>intent</a:t>
              </a:r>
              <a:endParaRPr sz="1800" i="1">
                <a:solidFill>
                  <a:schemeClr val="accent5"/>
                </a:solidFill>
              </a:endParaRPr>
            </a:p>
          </p:txBody>
        </p:sp>
      </p:grpSp>
      <p:sp>
        <p:nvSpPr>
          <p:cNvPr id="123" name="Google Shape;123;p17">
            <a:hlinkClick r:id="rId4" action="ppaction://hlinksldjump"/>
          </p:cNvPr>
          <p:cNvSpPr txBox="1"/>
          <p:nvPr/>
        </p:nvSpPr>
        <p:spPr>
          <a:xfrm>
            <a:off x="1138000" y="600288"/>
            <a:ext cx="822900" cy="255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900" b="1"/>
              <a:t>Curriculum</a:t>
            </a:r>
            <a:endParaRPr sz="900" b="1"/>
          </a:p>
        </p:txBody>
      </p:sp>
      <p:sp>
        <p:nvSpPr>
          <p:cNvPr id="124" name="Google Shape;124;p17">
            <a:hlinkClick r:id="" action="ppaction://noaction"/>
          </p:cNvPr>
          <p:cNvSpPr txBox="1"/>
          <p:nvPr/>
        </p:nvSpPr>
        <p:spPr>
          <a:xfrm>
            <a:off x="2036625" y="600288"/>
            <a:ext cx="822900" cy="255900"/>
          </a:xfrm>
          <a:prstGeom prst="rect">
            <a:avLst/>
          </a:prstGeom>
          <a:solidFill>
            <a:srgbClr val="073763"/>
          </a:solidFill>
          <a:ln>
            <a:noFill/>
          </a:ln>
        </p:spPr>
        <p:txBody>
          <a:bodyPr spcFirstLastPara="1" wrap="square" lIns="18000" tIns="91425" rIns="18000" bIns="91425" anchor="ctr" anchorCtr="0">
            <a:noAutofit/>
          </a:bodyPr>
          <a:lstStyle/>
          <a:p>
            <a:pPr marL="0" lvl="0" indent="0" algn="ctr" rtl="0">
              <a:spcBef>
                <a:spcPts val="0"/>
              </a:spcBef>
              <a:spcAft>
                <a:spcPts val="0"/>
              </a:spcAft>
              <a:buNone/>
            </a:pPr>
            <a:r>
              <a:rPr lang="en-GB" sz="900">
                <a:solidFill>
                  <a:srgbClr val="FFFFFF"/>
                </a:solidFill>
              </a:rPr>
              <a:t>Homework</a:t>
            </a:r>
            <a:endParaRPr sz="900">
              <a:solidFill>
                <a:srgbClr val="FFFFFF"/>
              </a:solidFill>
            </a:endParaRPr>
          </a:p>
        </p:txBody>
      </p:sp>
      <p:sp>
        <p:nvSpPr>
          <p:cNvPr id="125" name="Google Shape;125;p17">
            <a:hlinkClick r:id="" action="ppaction://noaction"/>
          </p:cNvPr>
          <p:cNvSpPr txBox="1"/>
          <p:nvPr/>
        </p:nvSpPr>
        <p:spPr>
          <a:xfrm>
            <a:off x="2935250" y="600288"/>
            <a:ext cx="822900" cy="255900"/>
          </a:xfrm>
          <a:prstGeom prst="rect">
            <a:avLst/>
          </a:prstGeom>
          <a:solidFill>
            <a:srgbClr val="073763"/>
          </a:solidFill>
          <a:ln>
            <a:noFill/>
          </a:ln>
        </p:spPr>
        <p:txBody>
          <a:bodyPr spcFirstLastPara="1" wrap="square" lIns="54000" tIns="91425" rIns="54000" bIns="91425" anchor="ctr" anchorCtr="0">
            <a:noAutofit/>
          </a:bodyPr>
          <a:lstStyle/>
          <a:p>
            <a:pPr marL="0" lvl="0" indent="0" algn="ctr" rtl="0">
              <a:spcBef>
                <a:spcPts val="0"/>
              </a:spcBef>
              <a:spcAft>
                <a:spcPts val="0"/>
              </a:spcAft>
              <a:buNone/>
            </a:pPr>
            <a:r>
              <a:rPr lang="en-GB" sz="900">
                <a:solidFill>
                  <a:srgbClr val="FFFFFF"/>
                </a:solidFill>
              </a:rPr>
              <a:t>Intervention</a:t>
            </a:r>
            <a:endParaRPr sz="900">
              <a:solidFill>
                <a:srgbClr val="FFFFFF"/>
              </a:solidFill>
            </a:endParaRPr>
          </a:p>
        </p:txBody>
      </p:sp>
      <p:sp>
        <p:nvSpPr>
          <p:cNvPr id="126" name="Google Shape;126;p17"/>
          <p:cNvSpPr/>
          <p:nvPr/>
        </p:nvSpPr>
        <p:spPr>
          <a:xfrm>
            <a:off x="293150" y="1359050"/>
            <a:ext cx="2659800" cy="251700"/>
          </a:xfrm>
          <a:prstGeom prst="roundRect">
            <a:avLst>
              <a:gd name="adj" fmla="val 16667"/>
            </a:avLst>
          </a:prstGeom>
          <a:solidFill>
            <a:srgbClr val="3D8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FFFFFF"/>
                </a:solidFill>
              </a:rPr>
              <a:t>1. Download the topic lists</a:t>
            </a:r>
            <a:endParaRPr>
              <a:solidFill>
                <a:srgbClr val="FFFFFF"/>
              </a:solidFill>
            </a:endParaRPr>
          </a:p>
        </p:txBody>
      </p:sp>
      <p:sp>
        <p:nvSpPr>
          <p:cNvPr id="127" name="Google Shape;127;p17"/>
          <p:cNvSpPr/>
          <p:nvPr/>
        </p:nvSpPr>
        <p:spPr>
          <a:xfrm>
            <a:off x="3264950" y="1359050"/>
            <a:ext cx="2659800" cy="251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2. Identify activities for years</a:t>
            </a:r>
            <a:endParaRPr>
              <a:solidFill>
                <a:srgbClr val="FFFFFF"/>
              </a:solidFill>
            </a:endParaRPr>
          </a:p>
        </p:txBody>
      </p:sp>
      <p:sp>
        <p:nvSpPr>
          <p:cNvPr id="128" name="Google Shape;128;p17"/>
          <p:cNvSpPr/>
          <p:nvPr/>
        </p:nvSpPr>
        <p:spPr>
          <a:xfrm>
            <a:off x="6236750" y="1359050"/>
            <a:ext cx="2660400" cy="251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FFFFFF"/>
                </a:solidFill>
              </a:rPr>
              <a:t>3. Paste these into your SoW</a:t>
            </a:r>
            <a:endParaRPr>
              <a:solidFill>
                <a:srgbClr val="FFFFFF"/>
              </a:solidFill>
            </a:endParaRPr>
          </a:p>
        </p:txBody>
      </p:sp>
      <p:sp>
        <p:nvSpPr>
          <p:cNvPr id="129" name="Google Shape;129;p17">
            <a:hlinkClick r:id="" action="ppaction://noaction"/>
          </p:cNvPr>
          <p:cNvSpPr/>
          <p:nvPr/>
        </p:nvSpPr>
        <p:spPr>
          <a:xfrm>
            <a:off x="7660875" y="978050"/>
            <a:ext cx="1040400" cy="251700"/>
          </a:xfrm>
          <a:prstGeom prst="roundRect">
            <a:avLst>
              <a:gd name="adj" fmla="val 16667"/>
            </a:avLst>
          </a:prstGeom>
          <a:solidFill>
            <a:srgbClr val="B7B7B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solidFill>
                  <a:srgbClr val="FFFFFF"/>
                </a:solidFill>
              </a:rPr>
              <a:t>Exit</a:t>
            </a:r>
            <a:endParaRPr sz="1200">
              <a:solidFill>
                <a:srgbClr val="FFFFFF"/>
              </a:solidFill>
            </a:endParaRPr>
          </a:p>
        </p:txBody>
      </p:sp>
      <p:sp>
        <p:nvSpPr>
          <p:cNvPr id="130" name="Google Shape;130;p17">
            <a:hlinkClick r:id="" action="ppaction://noaction"/>
          </p:cNvPr>
          <p:cNvSpPr txBox="1"/>
          <p:nvPr/>
        </p:nvSpPr>
        <p:spPr>
          <a:xfrm>
            <a:off x="3833875" y="600288"/>
            <a:ext cx="822900" cy="2559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solidFill>
                  <a:srgbClr val="FFFFFF"/>
                </a:solidFill>
              </a:rPr>
              <a:t>Reporting</a:t>
            </a:r>
            <a:endParaRPr sz="900">
              <a:solidFill>
                <a:srgbClr val="FFFFFF"/>
              </a:solidFill>
            </a:endParaRPr>
          </a:p>
        </p:txBody>
      </p:sp>
      <p:sp>
        <p:nvSpPr>
          <p:cNvPr id="131" name="Google Shape;131;p17"/>
          <p:cNvSpPr/>
          <p:nvPr/>
        </p:nvSpPr>
        <p:spPr>
          <a:xfrm>
            <a:off x="293150" y="1676400"/>
            <a:ext cx="5631600" cy="432000"/>
          </a:xfrm>
          <a:prstGeom prst="roundRect">
            <a:avLst>
              <a:gd name="adj" fmla="val 16667"/>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Look at our topic lists via the link on our home page:</a:t>
            </a:r>
            <a:endParaRPr sz="1600">
              <a:solidFill>
                <a:srgbClr val="FFFFFF"/>
              </a:solidFill>
            </a:endParaRPr>
          </a:p>
        </p:txBody>
      </p:sp>
      <p:pic>
        <p:nvPicPr>
          <p:cNvPr id="132" name="Google Shape;132;p17"/>
          <p:cNvPicPr preferRelativeResize="0"/>
          <p:nvPr/>
        </p:nvPicPr>
        <p:blipFill>
          <a:blip r:embed="rId5">
            <a:alphaModFix/>
          </a:blip>
          <a:stretch>
            <a:fillRect/>
          </a:stretch>
        </p:blipFill>
        <p:spPr>
          <a:xfrm>
            <a:off x="8453275" y="726"/>
            <a:ext cx="538325" cy="550175"/>
          </a:xfrm>
          <a:prstGeom prst="rect">
            <a:avLst/>
          </a:prstGeom>
          <a:noFill/>
          <a:ln>
            <a:noFill/>
          </a:ln>
        </p:spPr>
      </p:pic>
      <p:sp>
        <p:nvSpPr>
          <p:cNvPr id="133" name="Google Shape;133;p17"/>
          <p:cNvSpPr txBox="1"/>
          <p:nvPr/>
        </p:nvSpPr>
        <p:spPr>
          <a:xfrm>
            <a:off x="246825" y="2167675"/>
            <a:ext cx="5732700" cy="61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u="sng">
                <a:solidFill>
                  <a:schemeClr val="hlink"/>
                </a:solidFill>
                <a:hlinkClick r:id="rId6"/>
              </a:rPr>
              <a:t>https://platform.samlearning.com/document/show-post/postId/curriculum-coverage</a:t>
            </a:r>
            <a:endParaRPr sz="1200"/>
          </a:p>
        </p:txBody>
      </p:sp>
      <p:sp>
        <p:nvSpPr>
          <p:cNvPr id="134" name="Google Shape;134;p17"/>
          <p:cNvSpPr/>
          <p:nvPr/>
        </p:nvSpPr>
        <p:spPr>
          <a:xfrm>
            <a:off x="293150" y="2667000"/>
            <a:ext cx="5631600" cy="792000"/>
          </a:xfrm>
          <a:prstGeom prst="roundRect">
            <a:avLst>
              <a:gd name="adj" fmla="val 16667"/>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If you find a gap in our content - fill it with your own Share Activity - or request its addition to our Amazon Rewards scheme.</a:t>
            </a:r>
            <a:endParaRPr sz="1600">
              <a:solidFill>
                <a:srgbClr val="FFFFFF"/>
              </a:solidFill>
            </a:endParaRPr>
          </a:p>
        </p:txBody>
      </p:sp>
      <p:pic>
        <p:nvPicPr>
          <p:cNvPr id="135" name="Google Shape;135;p17"/>
          <p:cNvPicPr preferRelativeResize="0"/>
          <p:nvPr/>
        </p:nvPicPr>
        <p:blipFill>
          <a:blip r:embed="rId7">
            <a:alphaModFix/>
          </a:blip>
          <a:stretch>
            <a:fillRect/>
          </a:stretch>
        </p:blipFill>
        <p:spPr>
          <a:xfrm>
            <a:off x="7666119" y="47750"/>
            <a:ext cx="602555" cy="503150"/>
          </a:xfrm>
          <a:prstGeom prst="rect">
            <a:avLst/>
          </a:prstGeom>
          <a:noFill/>
          <a:ln>
            <a:noFill/>
          </a:ln>
        </p:spPr>
      </p:pic>
      <p:pic>
        <p:nvPicPr>
          <p:cNvPr id="136" name="Google Shape;136;p17"/>
          <p:cNvPicPr preferRelativeResize="0"/>
          <p:nvPr/>
        </p:nvPicPr>
        <p:blipFill>
          <a:blip r:embed="rId8">
            <a:alphaModFix/>
          </a:blip>
          <a:stretch>
            <a:fillRect/>
          </a:stretch>
        </p:blipFill>
        <p:spPr>
          <a:xfrm>
            <a:off x="381000" y="3582595"/>
            <a:ext cx="3680901" cy="1368000"/>
          </a:xfrm>
          <a:prstGeom prst="rect">
            <a:avLst/>
          </a:prstGeom>
          <a:noFill/>
          <a:ln w="9525" cap="flat" cmpd="sng">
            <a:solidFill>
              <a:srgbClr val="4A86E8"/>
            </a:solidFill>
            <a:prstDash val="solid"/>
            <a:round/>
            <a:headEnd type="none" w="sm" len="sm"/>
            <a:tailEnd type="none" w="sm" len="sm"/>
          </a:ln>
        </p:spPr>
      </p:pic>
      <p:pic>
        <p:nvPicPr>
          <p:cNvPr id="137" name="Google Shape;137;p17"/>
          <p:cNvPicPr preferRelativeResize="0"/>
          <p:nvPr/>
        </p:nvPicPr>
        <p:blipFill>
          <a:blip r:embed="rId9">
            <a:alphaModFix/>
          </a:blip>
          <a:stretch>
            <a:fillRect/>
          </a:stretch>
        </p:blipFill>
        <p:spPr>
          <a:xfrm>
            <a:off x="4220768" y="3581396"/>
            <a:ext cx="4607708" cy="1368000"/>
          </a:xfrm>
          <a:prstGeom prst="rect">
            <a:avLst/>
          </a:prstGeom>
          <a:noFill/>
          <a:ln>
            <a:noFill/>
          </a:ln>
        </p:spPr>
      </p:pic>
      <p:grpSp>
        <p:nvGrpSpPr>
          <p:cNvPr id="138" name="Google Shape;138;p17"/>
          <p:cNvGrpSpPr/>
          <p:nvPr/>
        </p:nvGrpSpPr>
        <p:grpSpPr>
          <a:xfrm>
            <a:off x="152400" y="600288"/>
            <a:ext cx="909900" cy="255900"/>
            <a:chOff x="152400" y="600288"/>
            <a:chExt cx="909900" cy="255900"/>
          </a:xfrm>
        </p:grpSpPr>
        <p:sp>
          <p:nvSpPr>
            <p:cNvPr id="139" name="Google Shape;139;p17">
              <a:hlinkClick r:id="" action="ppaction://noaction"/>
            </p:cNvPr>
            <p:cNvSpPr txBox="1"/>
            <p:nvPr/>
          </p:nvSpPr>
          <p:spPr>
            <a:xfrm>
              <a:off x="152400" y="600288"/>
              <a:ext cx="909900" cy="255900"/>
            </a:xfrm>
            <a:prstGeom prst="rect">
              <a:avLst/>
            </a:prstGeom>
            <a:solidFill>
              <a:srgbClr val="073763"/>
            </a:solidFill>
            <a:ln>
              <a:noFill/>
            </a:ln>
          </p:spPr>
          <p:txBody>
            <a:bodyPr spcFirstLastPara="1" wrap="square" lIns="18000" tIns="91425" rIns="18000" bIns="91425" anchor="ctr" anchorCtr="0">
              <a:noAutofit/>
            </a:bodyPr>
            <a:lstStyle/>
            <a:p>
              <a:pPr marL="0" lvl="0" indent="0" algn="r" rtl="0">
                <a:spcBef>
                  <a:spcPts val="0"/>
                </a:spcBef>
                <a:spcAft>
                  <a:spcPts val="0"/>
                </a:spcAft>
                <a:buNone/>
              </a:pPr>
              <a:r>
                <a:rPr lang="en-GB" sz="900">
                  <a:solidFill>
                    <a:srgbClr val="FFFFFF"/>
                  </a:solidFill>
                </a:rPr>
                <a:t>Introduction</a:t>
              </a:r>
              <a:endParaRPr sz="900">
                <a:solidFill>
                  <a:srgbClr val="FFFFFF"/>
                </a:solidFill>
              </a:endParaRPr>
            </a:p>
          </p:txBody>
        </p:sp>
        <p:pic>
          <p:nvPicPr>
            <p:cNvPr id="140" name="Google Shape;140;p17"/>
            <p:cNvPicPr preferRelativeResize="0"/>
            <p:nvPr/>
          </p:nvPicPr>
          <p:blipFill>
            <a:blip r:embed="rId10">
              <a:alphaModFix/>
            </a:blip>
            <a:stretch>
              <a:fillRect/>
            </a:stretch>
          </p:blipFill>
          <p:spPr>
            <a:xfrm>
              <a:off x="204913" y="628713"/>
              <a:ext cx="205200" cy="199075"/>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18"/>
          <p:cNvPicPr preferRelativeResize="0"/>
          <p:nvPr/>
        </p:nvPicPr>
        <p:blipFill>
          <a:blip r:embed="rId3">
            <a:alphaModFix/>
          </a:blip>
          <a:stretch>
            <a:fillRect/>
          </a:stretch>
        </p:blipFill>
        <p:spPr>
          <a:xfrm>
            <a:off x="204925" y="47750"/>
            <a:ext cx="2278900" cy="445200"/>
          </a:xfrm>
          <a:prstGeom prst="rect">
            <a:avLst/>
          </a:prstGeom>
          <a:noFill/>
          <a:ln>
            <a:noFill/>
          </a:ln>
        </p:spPr>
      </p:pic>
      <p:sp>
        <p:nvSpPr>
          <p:cNvPr id="146" name="Google Shape;146;p18"/>
          <p:cNvSpPr txBox="1"/>
          <p:nvPr/>
        </p:nvSpPr>
        <p:spPr>
          <a:xfrm>
            <a:off x="2508975" y="82775"/>
            <a:ext cx="17118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t>Subject Leader Support</a:t>
            </a:r>
            <a:endParaRPr sz="1000" b="1"/>
          </a:p>
          <a:p>
            <a:pPr marL="0" lvl="0" indent="0" algn="l" rtl="0">
              <a:spcBef>
                <a:spcPts val="0"/>
              </a:spcBef>
              <a:spcAft>
                <a:spcPts val="0"/>
              </a:spcAft>
              <a:buNone/>
            </a:pPr>
            <a:r>
              <a:rPr lang="en-GB" sz="800"/>
              <a:t>School Success Team</a:t>
            </a:r>
            <a:endParaRPr sz="800"/>
          </a:p>
        </p:txBody>
      </p:sp>
      <p:grpSp>
        <p:nvGrpSpPr>
          <p:cNvPr id="147" name="Google Shape;147;p18"/>
          <p:cNvGrpSpPr/>
          <p:nvPr/>
        </p:nvGrpSpPr>
        <p:grpSpPr>
          <a:xfrm>
            <a:off x="142800" y="586925"/>
            <a:ext cx="8869800" cy="706350"/>
            <a:chOff x="142800" y="510725"/>
            <a:chExt cx="8869800" cy="706350"/>
          </a:xfrm>
        </p:grpSpPr>
        <p:grpSp>
          <p:nvGrpSpPr>
            <p:cNvPr id="148" name="Google Shape;148;p18"/>
            <p:cNvGrpSpPr/>
            <p:nvPr/>
          </p:nvGrpSpPr>
          <p:grpSpPr>
            <a:xfrm>
              <a:off x="142800" y="510725"/>
              <a:ext cx="8869800" cy="452950"/>
              <a:chOff x="142800" y="510725"/>
              <a:chExt cx="8869800" cy="452950"/>
            </a:xfrm>
          </p:grpSpPr>
          <p:sp>
            <p:nvSpPr>
              <p:cNvPr id="149" name="Google Shape;149;p18"/>
              <p:cNvSpPr/>
              <p:nvPr/>
            </p:nvSpPr>
            <p:spPr>
              <a:xfrm>
                <a:off x="142800" y="510725"/>
                <a:ext cx="8869800" cy="293700"/>
              </a:xfrm>
              <a:prstGeom prst="rect">
                <a:avLst/>
              </a:prstGeom>
              <a:solidFill>
                <a:srgbClr val="0737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rot="10800000" flipH="1">
                <a:off x="142800" y="812775"/>
                <a:ext cx="8869800" cy="150900"/>
              </a:xfrm>
              <a:prstGeom prst="trapezoid">
                <a:avLst>
                  <a:gd name="adj" fmla="val 25000"/>
                </a:avLst>
              </a:prstGeom>
              <a:solidFill>
                <a:srgbClr val="0737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51;p18"/>
            <p:cNvSpPr/>
            <p:nvPr/>
          </p:nvSpPr>
          <p:spPr>
            <a:xfrm>
              <a:off x="235500" y="814175"/>
              <a:ext cx="8684400" cy="402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800">
                  <a:solidFill>
                    <a:schemeClr val="accent5"/>
                  </a:solidFill>
                </a:rPr>
                <a:t>Map your curriculum - to clarify your </a:t>
              </a:r>
              <a:r>
                <a:rPr lang="en-GB" sz="1800" i="1">
                  <a:solidFill>
                    <a:schemeClr val="accent5"/>
                  </a:solidFill>
                </a:rPr>
                <a:t>intent</a:t>
              </a:r>
              <a:endParaRPr sz="1800" i="1">
                <a:solidFill>
                  <a:schemeClr val="accent5"/>
                </a:solidFill>
              </a:endParaRPr>
            </a:p>
          </p:txBody>
        </p:sp>
      </p:grpSp>
      <p:sp>
        <p:nvSpPr>
          <p:cNvPr id="152" name="Google Shape;152;p18">
            <a:hlinkClick r:id="rId4" action="ppaction://hlinksldjump"/>
          </p:cNvPr>
          <p:cNvSpPr txBox="1"/>
          <p:nvPr/>
        </p:nvSpPr>
        <p:spPr>
          <a:xfrm>
            <a:off x="1138000" y="600288"/>
            <a:ext cx="822900" cy="255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900" b="1"/>
              <a:t>Curriculum</a:t>
            </a:r>
            <a:endParaRPr sz="900" b="1"/>
          </a:p>
        </p:txBody>
      </p:sp>
      <p:sp>
        <p:nvSpPr>
          <p:cNvPr id="153" name="Google Shape;153;p18">
            <a:hlinkClick r:id="" action="ppaction://noaction"/>
          </p:cNvPr>
          <p:cNvSpPr txBox="1"/>
          <p:nvPr/>
        </p:nvSpPr>
        <p:spPr>
          <a:xfrm>
            <a:off x="2036625" y="600288"/>
            <a:ext cx="822900" cy="255900"/>
          </a:xfrm>
          <a:prstGeom prst="rect">
            <a:avLst/>
          </a:prstGeom>
          <a:solidFill>
            <a:srgbClr val="073763"/>
          </a:solidFill>
          <a:ln>
            <a:noFill/>
          </a:ln>
        </p:spPr>
        <p:txBody>
          <a:bodyPr spcFirstLastPara="1" wrap="square" lIns="18000" tIns="91425" rIns="18000" bIns="91425" anchor="ctr" anchorCtr="0">
            <a:noAutofit/>
          </a:bodyPr>
          <a:lstStyle/>
          <a:p>
            <a:pPr marL="0" lvl="0" indent="0" algn="ctr" rtl="0">
              <a:spcBef>
                <a:spcPts val="0"/>
              </a:spcBef>
              <a:spcAft>
                <a:spcPts val="0"/>
              </a:spcAft>
              <a:buNone/>
            </a:pPr>
            <a:r>
              <a:rPr lang="en-GB" sz="900">
                <a:solidFill>
                  <a:srgbClr val="FFFFFF"/>
                </a:solidFill>
              </a:rPr>
              <a:t>Homework</a:t>
            </a:r>
            <a:endParaRPr sz="900">
              <a:solidFill>
                <a:srgbClr val="FFFFFF"/>
              </a:solidFill>
            </a:endParaRPr>
          </a:p>
        </p:txBody>
      </p:sp>
      <p:sp>
        <p:nvSpPr>
          <p:cNvPr id="154" name="Google Shape;154;p18">
            <a:hlinkClick r:id="" action="ppaction://noaction"/>
          </p:cNvPr>
          <p:cNvSpPr txBox="1"/>
          <p:nvPr/>
        </p:nvSpPr>
        <p:spPr>
          <a:xfrm>
            <a:off x="2935250" y="600288"/>
            <a:ext cx="822900" cy="255900"/>
          </a:xfrm>
          <a:prstGeom prst="rect">
            <a:avLst/>
          </a:prstGeom>
          <a:solidFill>
            <a:srgbClr val="073763"/>
          </a:solidFill>
          <a:ln>
            <a:noFill/>
          </a:ln>
        </p:spPr>
        <p:txBody>
          <a:bodyPr spcFirstLastPara="1" wrap="square" lIns="54000" tIns="91425" rIns="54000" bIns="91425" anchor="ctr" anchorCtr="0">
            <a:noAutofit/>
          </a:bodyPr>
          <a:lstStyle/>
          <a:p>
            <a:pPr marL="0" lvl="0" indent="0" algn="ctr" rtl="0">
              <a:spcBef>
                <a:spcPts val="0"/>
              </a:spcBef>
              <a:spcAft>
                <a:spcPts val="0"/>
              </a:spcAft>
              <a:buNone/>
            </a:pPr>
            <a:r>
              <a:rPr lang="en-GB" sz="900">
                <a:solidFill>
                  <a:srgbClr val="FFFFFF"/>
                </a:solidFill>
              </a:rPr>
              <a:t>Intervention</a:t>
            </a:r>
            <a:endParaRPr sz="900">
              <a:solidFill>
                <a:srgbClr val="FFFFFF"/>
              </a:solidFill>
            </a:endParaRPr>
          </a:p>
        </p:txBody>
      </p:sp>
      <p:sp>
        <p:nvSpPr>
          <p:cNvPr id="155" name="Google Shape;155;p18"/>
          <p:cNvSpPr/>
          <p:nvPr/>
        </p:nvSpPr>
        <p:spPr>
          <a:xfrm>
            <a:off x="293150" y="1359050"/>
            <a:ext cx="2659800" cy="251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1. Download the topic lists</a:t>
            </a:r>
            <a:endParaRPr>
              <a:solidFill>
                <a:srgbClr val="FFFFFF"/>
              </a:solidFill>
            </a:endParaRPr>
          </a:p>
        </p:txBody>
      </p:sp>
      <p:sp>
        <p:nvSpPr>
          <p:cNvPr id="156" name="Google Shape;156;p18"/>
          <p:cNvSpPr/>
          <p:nvPr/>
        </p:nvSpPr>
        <p:spPr>
          <a:xfrm>
            <a:off x="3264950" y="1359050"/>
            <a:ext cx="2659800" cy="251700"/>
          </a:xfrm>
          <a:prstGeom prst="roundRect">
            <a:avLst>
              <a:gd name="adj" fmla="val 16667"/>
            </a:avLst>
          </a:prstGeom>
          <a:solidFill>
            <a:srgbClr val="3D85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2. Identify activities for years</a:t>
            </a:r>
            <a:endParaRPr>
              <a:solidFill>
                <a:srgbClr val="FFFFFF"/>
              </a:solidFill>
            </a:endParaRPr>
          </a:p>
        </p:txBody>
      </p:sp>
      <p:sp>
        <p:nvSpPr>
          <p:cNvPr id="157" name="Google Shape;157;p18"/>
          <p:cNvSpPr/>
          <p:nvPr/>
        </p:nvSpPr>
        <p:spPr>
          <a:xfrm>
            <a:off x="6236750" y="1359050"/>
            <a:ext cx="2660400" cy="251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3. Paste these into your SoW</a:t>
            </a:r>
            <a:endParaRPr>
              <a:solidFill>
                <a:srgbClr val="FFFFFF"/>
              </a:solidFill>
            </a:endParaRPr>
          </a:p>
        </p:txBody>
      </p:sp>
      <p:sp>
        <p:nvSpPr>
          <p:cNvPr id="158" name="Google Shape;158;p18">
            <a:hlinkClick r:id="" action="ppaction://noaction"/>
          </p:cNvPr>
          <p:cNvSpPr/>
          <p:nvPr/>
        </p:nvSpPr>
        <p:spPr>
          <a:xfrm>
            <a:off x="7660875" y="978050"/>
            <a:ext cx="1040400" cy="251700"/>
          </a:xfrm>
          <a:prstGeom prst="roundRect">
            <a:avLst>
              <a:gd name="adj" fmla="val 16667"/>
            </a:avLst>
          </a:prstGeom>
          <a:solidFill>
            <a:srgbClr val="B7B7B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solidFill>
                  <a:srgbClr val="FFFFFF"/>
                </a:solidFill>
              </a:rPr>
              <a:t>Exit</a:t>
            </a:r>
            <a:endParaRPr sz="1200">
              <a:solidFill>
                <a:srgbClr val="FFFFFF"/>
              </a:solidFill>
            </a:endParaRPr>
          </a:p>
        </p:txBody>
      </p:sp>
      <p:sp>
        <p:nvSpPr>
          <p:cNvPr id="159" name="Google Shape;159;p18">
            <a:hlinkClick r:id="" action="ppaction://noaction"/>
          </p:cNvPr>
          <p:cNvSpPr txBox="1"/>
          <p:nvPr/>
        </p:nvSpPr>
        <p:spPr>
          <a:xfrm>
            <a:off x="3833875" y="600288"/>
            <a:ext cx="822900" cy="2559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solidFill>
                  <a:srgbClr val="FFFFFF"/>
                </a:solidFill>
              </a:rPr>
              <a:t>Reporting</a:t>
            </a:r>
            <a:endParaRPr sz="900">
              <a:solidFill>
                <a:srgbClr val="FFFFFF"/>
              </a:solidFill>
            </a:endParaRPr>
          </a:p>
        </p:txBody>
      </p:sp>
      <p:sp>
        <p:nvSpPr>
          <p:cNvPr id="160" name="Google Shape;160;p18"/>
          <p:cNvSpPr/>
          <p:nvPr/>
        </p:nvSpPr>
        <p:spPr>
          <a:xfrm>
            <a:off x="1756775" y="2362325"/>
            <a:ext cx="5618400" cy="5040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Which activities are suitable for regular homeworks?</a:t>
            </a:r>
            <a:endParaRPr sz="1600">
              <a:solidFill>
                <a:srgbClr val="FFFFFF"/>
              </a:solidFill>
            </a:endParaRPr>
          </a:p>
        </p:txBody>
      </p:sp>
      <p:sp>
        <p:nvSpPr>
          <p:cNvPr id="161" name="Google Shape;161;p18"/>
          <p:cNvSpPr/>
          <p:nvPr/>
        </p:nvSpPr>
        <p:spPr>
          <a:xfrm>
            <a:off x="1768819" y="2971925"/>
            <a:ext cx="5618400" cy="5040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Which activities are suitable for a revision programme, later on?</a:t>
            </a:r>
            <a:endParaRPr sz="1600">
              <a:solidFill>
                <a:srgbClr val="FFFFFF"/>
              </a:solidFill>
            </a:endParaRPr>
          </a:p>
        </p:txBody>
      </p:sp>
      <p:sp>
        <p:nvSpPr>
          <p:cNvPr id="162" name="Google Shape;162;p18"/>
          <p:cNvSpPr/>
          <p:nvPr/>
        </p:nvSpPr>
        <p:spPr>
          <a:xfrm>
            <a:off x="1768819" y="1676525"/>
            <a:ext cx="5618400" cy="6120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Which activities are useful to review prior work at the start of a topic?</a:t>
            </a:r>
            <a:endParaRPr sz="1600">
              <a:solidFill>
                <a:srgbClr val="FFFFFF"/>
              </a:solidFill>
            </a:endParaRPr>
          </a:p>
        </p:txBody>
      </p:sp>
      <p:pic>
        <p:nvPicPr>
          <p:cNvPr id="163" name="Google Shape;163;p18"/>
          <p:cNvPicPr preferRelativeResize="0"/>
          <p:nvPr/>
        </p:nvPicPr>
        <p:blipFill>
          <a:blip r:embed="rId5">
            <a:alphaModFix/>
          </a:blip>
          <a:stretch>
            <a:fillRect/>
          </a:stretch>
        </p:blipFill>
        <p:spPr>
          <a:xfrm>
            <a:off x="8453275" y="726"/>
            <a:ext cx="538325" cy="550175"/>
          </a:xfrm>
          <a:prstGeom prst="rect">
            <a:avLst/>
          </a:prstGeom>
          <a:noFill/>
          <a:ln>
            <a:noFill/>
          </a:ln>
        </p:spPr>
      </p:pic>
      <p:pic>
        <p:nvPicPr>
          <p:cNvPr id="164" name="Google Shape;164;p18"/>
          <p:cNvPicPr preferRelativeResize="0"/>
          <p:nvPr/>
        </p:nvPicPr>
        <p:blipFill>
          <a:blip r:embed="rId6">
            <a:alphaModFix/>
          </a:blip>
          <a:stretch>
            <a:fillRect/>
          </a:stretch>
        </p:blipFill>
        <p:spPr>
          <a:xfrm>
            <a:off x="7666119" y="47750"/>
            <a:ext cx="602555" cy="503150"/>
          </a:xfrm>
          <a:prstGeom prst="rect">
            <a:avLst/>
          </a:prstGeom>
          <a:noFill/>
          <a:ln>
            <a:noFill/>
          </a:ln>
        </p:spPr>
      </p:pic>
      <p:pic>
        <p:nvPicPr>
          <p:cNvPr id="165" name="Google Shape;165;p18"/>
          <p:cNvPicPr preferRelativeResize="0"/>
          <p:nvPr/>
        </p:nvPicPr>
        <p:blipFill>
          <a:blip r:embed="rId7">
            <a:alphaModFix/>
          </a:blip>
          <a:stretch>
            <a:fillRect/>
          </a:stretch>
        </p:blipFill>
        <p:spPr>
          <a:xfrm>
            <a:off x="381000" y="3582595"/>
            <a:ext cx="3680901" cy="1368000"/>
          </a:xfrm>
          <a:prstGeom prst="rect">
            <a:avLst/>
          </a:prstGeom>
          <a:noFill/>
          <a:ln w="9525" cap="flat" cmpd="sng">
            <a:solidFill>
              <a:srgbClr val="4A86E8"/>
            </a:solidFill>
            <a:prstDash val="solid"/>
            <a:round/>
            <a:headEnd type="none" w="sm" len="sm"/>
            <a:tailEnd type="none" w="sm" len="sm"/>
          </a:ln>
        </p:spPr>
      </p:pic>
      <p:pic>
        <p:nvPicPr>
          <p:cNvPr id="166" name="Google Shape;166;p18"/>
          <p:cNvPicPr preferRelativeResize="0"/>
          <p:nvPr/>
        </p:nvPicPr>
        <p:blipFill>
          <a:blip r:embed="rId8">
            <a:alphaModFix/>
          </a:blip>
          <a:stretch>
            <a:fillRect/>
          </a:stretch>
        </p:blipFill>
        <p:spPr>
          <a:xfrm>
            <a:off x="4220768" y="3581396"/>
            <a:ext cx="4607708" cy="1368000"/>
          </a:xfrm>
          <a:prstGeom prst="rect">
            <a:avLst/>
          </a:prstGeom>
          <a:noFill/>
          <a:ln>
            <a:noFill/>
          </a:ln>
        </p:spPr>
      </p:pic>
      <p:grpSp>
        <p:nvGrpSpPr>
          <p:cNvPr id="167" name="Google Shape;167;p18"/>
          <p:cNvGrpSpPr/>
          <p:nvPr/>
        </p:nvGrpSpPr>
        <p:grpSpPr>
          <a:xfrm>
            <a:off x="152400" y="600288"/>
            <a:ext cx="909900" cy="255900"/>
            <a:chOff x="152400" y="600288"/>
            <a:chExt cx="909900" cy="255900"/>
          </a:xfrm>
        </p:grpSpPr>
        <p:sp>
          <p:nvSpPr>
            <p:cNvPr id="168" name="Google Shape;168;p18">
              <a:hlinkClick r:id="" action="ppaction://noaction"/>
            </p:cNvPr>
            <p:cNvSpPr txBox="1"/>
            <p:nvPr/>
          </p:nvSpPr>
          <p:spPr>
            <a:xfrm>
              <a:off x="152400" y="600288"/>
              <a:ext cx="909900" cy="255900"/>
            </a:xfrm>
            <a:prstGeom prst="rect">
              <a:avLst/>
            </a:prstGeom>
            <a:solidFill>
              <a:srgbClr val="073763"/>
            </a:solidFill>
            <a:ln>
              <a:noFill/>
            </a:ln>
          </p:spPr>
          <p:txBody>
            <a:bodyPr spcFirstLastPara="1" wrap="square" lIns="18000" tIns="91425" rIns="18000" bIns="91425" anchor="ctr" anchorCtr="0">
              <a:noAutofit/>
            </a:bodyPr>
            <a:lstStyle/>
            <a:p>
              <a:pPr marL="0" lvl="0" indent="0" algn="r" rtl="0">
                <a:spcBef>
                  <a:spcPts val="0"/>
                </a:spcBef>
                <a:spcAft>
                  <a:spcPts val="0"/>
                </a:spcAft>
                <a:buNone/>
              </a:pPr>
              <a:r>
                <a:rPr lang="en-GB" sz="900">
                  <a:solidFill>
                    <a:srgbClr val="FFFFFF"/>
                  </a:solidFill>
                </a:rPr>
                <a:t>Introduction</a:t>
              </a:r>
              <a:endParaRPr sz="900">
                <a:solidFill>
                  <a:srgbClr val="FFFFFF"/>
                </a:solidFill>
              </a:endParaRPr>
            </a:p>
          </p:txBody>
        </p:sp>
        <p:pic>
          <p:nvPicPr>
            <p:cNvPr id="169" name="Google Shape;169;p18"/>
            <p:cNvPicPr preferRelativeResize="0"/>
            <p:nvPr/>
          </p:nvPicPr>
          <p:blipFill>
            <a:blip r:embed="rId9">
              <a:alphaModFix/>
            </a:blip>
            <a:stretch>
              <a:fillRect/>
            </a:stretch>
          </p:blipFill>
          <p:spPr>
            <a:xfrm>
              <a:off x="204913" y="628713"/>
              <a:ext cx="205200" cy="199075"/>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9"/>
          <p:cNvPicPr preferRelativeResize="0"/>
          <p:nvPr/>
        </p:nvPicPr>
        <p:blipFill>
          <a:blip r:embed="rId3">
            <a:alphaModFix/>
          </a:blip>
          <a:stretch>
            <a:fillRect/>
          </a:stretch>
        </p:blipFill>
        <p:spPr>
          <a:xfrm>
            <a:off x="204925" y="47750"/>
            <a:ext cx="2278900" cy="445200"/>
          </a:xfrm>
          <a:prstGeom prst="rect">
            <a:avLst/>
          </a:prstGeom>
          <a:noFill/>
          <a:ln>
            <a:noFill/>
          </a:ln>
        </p:spPr>
      </p:pic>
      <p:sp>
        <p:nvSpPr>
          <p:cNvPr id="175" name="Google Shape;175;p19"/>
          <p:cNvSpPr txBox="1"/>
          <p:nvPr/>
        </p:nvSpPr>
        <p:spPr>
          <a:xfrm>
            <a:off x="2508975" y="82775"/>
            <a:ext cx="17118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t>Subject Leader Support</a:t>
            </a:r>
            <a:endParaRPr sz="1000" b="1"/>
          </a:p>
          <a:p>
            <a:pPr marL="0" lvl="0" indent="0" algn="l" rtl="0">
              <a:spcBef>
                <a:spcPts val="0"/>
              </a:spcBef>
              <a:spcAft>
                <a:spcPts val="0"/>
              </a:spcAft>
              <a:buNone/>
            </a:pPr>
            <a:r>
              <a:rPr lang="en-GB" sz="800"/>
              <a:t>School Success Team</a:t>
            </a:r>
            <a:endParaRPr sz="800"/>
          </a:p>
        </p:txBody>
      </p:sp>
      <p:grpSp>
        <p:nvGrpSpPr>
          <p:cNvPr id="176" name="Google Shape;176;p19"/>
          <p:cNvGrpSpPr/>
          <p:nvPr/>
        </p:nvGrpSpPr>
        <p:grpSpPr>
          <a:xfrm>
            <a:off x="142800" y="586925"/>
            <a:ext cx="8869800" cy="706350"/>
            <a:chOff x="142800" y="510725"/>
            <a:chExt cx="8869800" cy="706350"/>
          </a:xfrm>
        </p:grpSpPr>
        <p:grpSp>
          <p:nvGrpSpPr>
            <p:cNvPr id="177" name="Google Shape;177;p19"/>
            <p:cNvGrpSpPr/>
            <p:nvPr/>
          </p:nvGrpSpPr>
          <p:grpSpPr>
            <a:xfrm>
              <a:off x="142800" y="510725"/>
              <a:ext cx="8869800" cy="452950"/>
              <a:chOff x="142800" y="510725"/>
              <a:chExt cx="8869800" cy="452950"/>
            </a:xfrm>
          </p:grpSpPr>
          <p:sp>
            <p:nvSpPr>
              <p:cNvPr id="178" name="Google Shape;178;p19"/>
              <p:cNvSpPr/>
              <p:nvPr/>
            </p:nvSpPr>
            <p:spPr>
              <a:xfrm>
                <a:off x="142800" y="510725"/>
                <a:ext cx="8869800" cy="293700"/>
              </a:xfrm>
              <a:prstGeom prst="rect">
                <a:avLst/>
              </a:prstGeom>
              <a:solidFill>
                <a:srgbClr val="0737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9"/>
              <p:cNvSpPr/>
              <p:nvPr/>
            </p:nvSpPr>
            <p:spPr>
              <a:xfrm rot="10800000" flipH="1">
                <a:off x="142800" y="812775"/>
                <a:ext cx="8869800" cy="150900"/>
              </a:xfrm>
              <a:prstGeom prst="trapezoid">
                <a:avLst>
                  <a:gd name="adj" fmla="val 25000"/>
                </a:avLst>
              </a:prstGeom>
              <a:solidFill>
                <a:srgbClr val="0737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19"/>
            <p:cNvSpPr/>
            <p:nvPr/>
          </p:nvSpPr>
          <p:spPr>
            <a:xfrm>
              <a:off x="235500" y="814175"/>
              <a:ext cx="8684400" cy="402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800">
                  <a:solidFill>
                    <a:schemeClr val="accent5"/>
                  </a:solidFill>
                </a:rPr>
                <a:t>Map your curriculum - to clarify your </a:t>
              </a:r>
              <a:r>
                <a:rPr lang="en-GB" sz="1800" i="1">
                  <a:solidFill>
                    <a:schemeClr val="accent5"/>
                  </a:solidFill>
                </a:rPr>
                <a:t>intent</a:t>
              </a:r>
              <a:endParaRPr sz="1800" i="1">
                <a:solidFill>
                  <a:schemeClr val="accent5"/>
                </a:solidFill>
              </a:endParaRPr>
            </a:p>
          </p:txBody>
        </p:sp>
      </p:grpSp>
      <p:sp>
        <p:nvSpPr>
          <p:cNvPr id="181" name="Google Shape;181;p19">
            <a:hlinkClick r:id="rId4" action="ppaction://hlinksldjump"/>
          </p:cNvPr>
          <p:cNvSpPr txBox="1"/>
          <p:nvPr/>
        </p:nvSpPr>
        <p:spPr>
          <a:xfrm>
            <a:off x="1138000" y="600288"/>
            <a:ext cx="822900" cy="255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900" b="1"/>
              <a:t>Curriculum</a:t>
            </a:r>
            <a:endParaRPr sz="900" b="1"/>
          </a:p>
        </p:txBody>
      </p:sp>
      <p:sp>
        <p:nvSpPr>
          <p:cNvPr id="182" name="Google Shape;182;p19">
            <a:hlinkClick r:id="" action="ppaction://noaction"/>
          </p:cNvPr>
          <p:cNvSpPr txBox="1"/>
          <p:nvPr/>
        </p:nvSpPr>
        <p:spPr>
          <a:xfrm>
            <a:off x="2036625" y="600288"/>
            <a:ext cx="822900" cy="255900"/>
          </a:xfrm>
          <a:prstGeom prst="rect">
            <a:avLst/>
          </a:prstGeom>
          <a:solidFill>
            <a:srgbClr val="073763"/>
          </a:solidFill>
          <a:ln>
            <a:noFill/>
          </a:ln>
        </p:spPr>
        <p:txBody>
          <a:bodyPr spcFirstLastPara="1" wrap="square" lIns="18000" tIns="91425" rIns="18000" bIns="91425" anchor="ctr" anchorCtr="0">
            <a:noAutofit/>
          </a:bodyPr>
          <a:lstStyle/>
          <a:p>
            <a:pPr marL="0" lvl="0" indent="0" algn="ctr" rtl="0">
              <a:spcBef>
                <a:spcPts val="0"/>
              </a:spcBef>
              <a:spcAft>
                <a:spcPts val="0"/>
              </a:spcAft>
              <a:buNone/>
            </a:pPr>
            <a:r>
              <a:rPr lang="en-GB" sz="900">
                <a:solidFill>
                  <a:srgbClr val="FFFFFF"/>
                </a:solidFill>
              </a:rPr>
              <a:t>Homework</a:t>
            </a:r>
            <a:endParaRPr sz="900">
              <a:solidFill>
                <a:srgbClr val="FFFFFF"/>
              </a:solidFill>
            </a:endParaRPr>
          </a:p>
        </p:txBody>
      </p:sp>
      <p:sp>
        <p:nvSpPr>
          <p:cNvPr id="183" name="Google Shape;183;p19">
            <a:hlinkClick r:id="" action="ppaction://noaction"/>
          </p:cNvPr>
          <p:cNvSpPr txBox="1"/>
          <p:nvPr/>
        </p:nvSpPr>
        <p:spPr>
          <a:xfrm>
            <a:off x="2935250" y="600288"/>
            <a:ext cx="822900" cy="255900"/>
          </a:xfrm>
          <a:prstGeom prst="rect">
            <a:avLst/>
          </a:prstGeom>
          <a:solidFill>
            <a:srgbClr val="073763"/>
          </a:solidFill>
          <a:ln>
            <a:noFill/>
          </a:ln>
        </p:spPr>
        <p:txBody>
          <a:bodyPr spcFirstLastPara="1" wrap="square" lIns="54000" tIns="91425" rIns="54000" bIns="91425" anchor="ctr" anchorCtr="0">
            <a:noAutofit/>
          </a:bodyPr>
          <a:lstStyle/>
          <a:p>
            <a:pPr marL="0" lvl="0" indent="0" algn="ctr" rtl="0">
              <a:spcBef>
                <a:spcPts val="0"/>
              </a:spcBef>
              <a:spcAft>
                <a:spcPts val="0"/>
              </a:spcAft>
              <a:buNone/>
            </a:pPr>
            <a:r>
              <a:rPr lang="en-GB" sz="900">
                <a:solidFill>
                  <a:srgbClr val="FFFFFF"/>
                </a:solidFill>
              </a:rPr>
              <a:t>Intervention</a:t>
            </a:r>
            <a:endParaRPr sz="900">
              <a:solidFill>
                <a:srgbClr val="FFFFFF"/>
              </a:solidFill>
            </a:endParaRPr>
          </a:p>
        </p:txBody>
      </p:sp>
      <p:sp>
        <p:nvSpPr>
          <p:cNvPr id="184" name="Google Shape;184;p19"/>
          <p:cNvSpPr/>
          <p:nvPr/>
        </p:nvSpPr>
        <p:spPr>
          <a:xfrm>
            <a:off x="293150" y="1359050"/>
            <a:ext cx="2659800" cy="251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1. Download the topic lists</a:t>
            </a:r>
            <a:endParaRPr>
              <a:solidFill>
                <a:srgbClr val="FFFFFF"/>
              </a:solidFill>
            </a:endParaRPr>
          </a:p>
        </p:txBody>
      </p:sp>
      <p:sp>
        <p:nvSpPr>
          <p:cNvPr id="185" name="Google Shape;185;p19"/>
          <p:cNvSpPr/>
          <p:nvPr/>
        </p:nvSpPr>
        <p:spPr>
          <a:xfrm>
            <a:off x="3264950" y="1359050"/>
            <a:ext cx="2659800" cy="251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2. Identify activities for years</a:t>
            </a:r>
            <a:endParaRPr>
              <a:solidFill>
                <a:srgbClr val="FFFFFF"/>
              </a:solidFill>
            </a:endParaRPr>
          </a:p>
        </p:txBody>
      </p:sp>
      <p:sp>
        <p:nvSpPr>
          <p:cNvPr id="186" name="Google Shape;186;p19"/>
          <p:cNvSpPr/>
          <p:nvPr/>
        </p:nvSpPr>
        <p:spPr>
          <a:xfrm>
            <a:off x="6236750" y="1359050"/>
            <a:ext cx="2660400" cy="251700"/>
          </a:xfrm>
          <a:prstGeom prst="roundRect">
            <a:avLst>
              <a:gd name="adj" fmla="val 16667"/>
            </a:avLst>
          </a:prstGeom>
          <a:solidFill>
            <a:srgbClr val="3D85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3. Paste these into your SoW</a:t>
            </a:r>
            <a:endParaRPr>
              <a:solidFill>
                <a:srgbClr val="FFFFFF"/>
              </a:solidFill>
            </a:endParaRPr>
          </a:p>
        </p:txBody>
      </p:sp>
      <p:sp>
        <p:nvSpPr>
          <p:cNvPr id="187" name="Google Shape;187;p19">
            <a:hlinkClick r:id="" action="ppaction://noaction"/>
          </p:cNvPr>
          <p:cNvSpPr/>
          <p:nvPr/>
        </p:nvSpPr>
        <p:spPr>
          <a:xfrm>
            <a:off x="7660875" y="978050"/>
            <a:ext cx="1040400" cy="251700"/>
          </a:xfrm>
          <a:prstGeom prst="roundRect">
            <a:avLst>
              <a:gd name="adj" fmla="val 16667"/>
            </a:avLst>
          </a:prstGeom>
          <a:solidFill>
            <a:srgbClr val="B7B7B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solidFill>
                  <a:srgbClr val="FFFFFF"/>
                </a:solidFill>
              </a:rPr>
              <a:t>Exit</a:t>
            </a:r>
            <a:endParaRPr sz="1200">
              <a:solidFill>
                <a:srgbClr val="FFFFFF"/>
              </a:solidFill>
            </a:endParaRPr>
          </a:p>
        </p:txBody>
      </p:sp>
      <p:sp>
        <p:nvSpPr>
          <p:cNvPr id="188" name="Google Shape;188;p19">
            <a:hlinkClick r:id="" action="ppaction://noaction"/>
          </p:cNvPr>
          <p:cNvSpPr txBox="1"/>
          <p:nvPr/>
        </p:nvSpPr>
        <p:spPr>
          <a:xfrm>
            <a:off x="3833875" y="600288"/>
            <a:ext cx="822900" cy="2559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solidFill>
                  <a:srgbClr val="FFFFFF"/>
                </a:solidFill>
              </a:rPr>
              <a:t>Reporting</a:t>
            </a:r>
            <a:endParaRPr sz="900">
              <a:solidFill>
                <a:srgbClr val="FFFFFF"/>
              </a:solidFill>
            </a:endParaRPr>
          </a:p>
        </p:txBody>
      </p:sp>
      <p:sp>
        <p:nvSpPr>
          <p:cNvPr id="189" name="Google Shape;189;p19"/>
          <p:cNvSpPr/>
          <p:nvPr/>
        </p:nvSpPr>
        <p:spPr>
          <a:xfrm>
            <a:off x="3271200" y="1676400"/>
            <a:ext cx="5618400" cy="612000"/>
          </a:xfrm>
          <a:prstGeom prst="roundRect">
            <a:avLst>
              <a:gd name="adj" fmla="val 16667"/>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You could copy the list of relevant SAM Learning tasks for a topic into the start of each section...</a:t>
            </a:r>
            <a:endParaRPr sz="1600">
              <a:solidFill>
                <a:srgbClr val="FFFFFF"/>
              </a:solidFill>
            </a:endParaRPr>
          </a:p>
        </p:txBody>
      </p:sp>
      <p:sp>
        <p:nvSpPr>
          <p:cNvPr id="190" name="Google Shape;190;p19"/>
          <p:cNvSpPr/>
          <p:nvPr/>
        </p:nvSpPr>
        <p:spPr>
          <a:xfrm>
            <a:off x="3283244" y="2362200"/>
            <a:ext cx="5618400" cy="612000"/>
          </a:xfrm>
          <a:prstGeom prst="roundRect">
            <a:avLst>
              <a:gd name="adj" fmla="val 16667"/>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...or note tasks as possible homeworks to prepare for, or follow up from, specific lessons.</a:t>
            </a:r>
            <a:endParaRPr sz="1600">
              <a:solidFill>
                <a:srgbClr val="FFFFFF"/>
              </a:solidFill>
            </a:endParaRPr>
          </a:p>
        </p:txBody>
      </p:sp>
      <p:pic>
        <p:nvPicPr>
          <p:cNvPr id="191" name="Google Shape;191;p19"/>
          <p:cNvPicPr preferRelativeResize="0"/>
          <p:nvPr/>
        </p:nvPicPr>
        <p:blipFill>
          <a:blip r:embed="rId5">
            <a:alphaModFix/>
          </a:blip>
          <a:stretch>
            <a:fillRect/>
          </a:stretch>
        </p:blipFill>
        <p:spPr>
          <a:xfrm>
            <a:off x="8453275" y="726"/>
            <a:ext cx="538325" cy="550175"/>
          </a:xfrm>
          <a:prstGeom prst="rect">
            <a:avLst/>
          </a:prstGeom>
          <a:noFill/>
          <a:ln>
            <a:noFill/>
          </a:ln>
        </p:spPr>
      </p:pic>
      <p:sp>
        <p:nvSpPr>
          <p:cNvPr id="192" name="Google Shape;192;p19"/>
          <p:cNvSpPr/>
          <p:nvPr/>
        </p:nvSpPr>
        <p:spPr>
          <a:xfrm>
            <a:off x="3283244" y="3048000"/>
            <a:ext cx="5618400" cy="432000"/>
          </a:xfrm>
          <a:prstGeom prst="roundRect">
            <a:avLst>
              <a:gd name="adj" fmla="val 16667"/>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Revision plan… set your pupils key tasks in the run-up to exams.</a:t>
            </a:r>
            <a:endParaRPr sz="1600">
              <a:solidFill>
                <a:srgbClr val="FFFFFF"/>
              </a:solidFill>
            </a:endParaRPr>
          </a:p>
        </p:txBody>
      </p:sp>
      <p:pic>
        <p:nvPicPr>
          <p:cNvPr id="193" name="Google Shape;193;p19"/>
          <p:cNvPicPr preferRelativeResize="0"/>
          <p:nvPr/>
        </p:nvPicPr>
        <p:blipFill>
          <a:blip r:embed="rId6">
            <a:alphaModFix/>
          </a:blip>
          <a:stretch>
            <a:fillRect/>
          </a:stretch>
        </p:blipFill>
        <p:spPr>
          <a:xfrm>
            <a:off x="7666119" y="47750"/>
            <a:ext cx="602555" cy="503150"/>
          </a:xfrm>
          <a:prstGeom prst="rect">
            <a:avLst/>
          </a:prstGeom>
          <a:noFill/>
          <a:ln>
            <a:noFill/>
          </a:ln>
        </p:spPr>
      </p:pic>
      <p:pic>
        <p:nvPicPr>
          <p:cNvPr id="194" name="Google Shape;194;p19"/>
          <p:cNvPicPr preferRelativeResize="0"/>
          <p:nvPr/>
        </p:nvPicPr>
        <p:blipFill>
          <a:blip r:embed="rId7">
            <a:alphaModFix/>
          </a:blip>
          <a:stretch>
            <a:fillRect/>
          </a:stretch>
        </p:blipFill>
        <p:spPr>
          <a:xfrm>
            <a:off x="381000" y="3582595"/>
            <a:ext cx="3680901" cy="1368000"/>
          </a:xfrm>
          <a:prstGeom prst="rect">
            <a:avLst/>
          </a:prstGeom>
          <a:noFill/>
          <a:ln w="9525" cap="flat" cmpd="sng">
            <a:solidFill>
              <a:srgbClr val="4A86E8"/>
            </a:solidFill>
            <a:prstDash val="solid"/>
            <a:round/>
            <a:headEnd type="none" w="sm" len="sm"/>
            <a:tailEnd type="none" w="sm" len="sm"/>
          </a:ln>
        </p:spPr>
      </p:pic>
      <p:pic>
        <p:nvPicPr>
          <p:cNvPr id="195" name="Google Shape;195;p19"/>
          <p:cNvPicPr preferRelativeResize="0"/>
          <p:nvPr/>
        </p:nvPicPr>
        <p:blipFill>
          <a:blip r:embed="rId8">
            <a:alphaModFix/>
          </a:blip>
          <a:stretch>
            <a:fillRect/>
          </a:stretch>
        </p:blipFill>
        <p:spPr>
          <a:xfrm>
            <a:off x="4220768" y="3581396"/>
            <a:ext cx="4607708" cy="1368000"/>
          </a:xfrm>
          <a:prstGeom prst="rect">
            <a:avLst/>
          </a:prstGeom>
          <a:noFill/>
          <a:ln>
            <a:noFill/>
          </a:ln>
        </p:spPr>
      </p:pic>
      <p:grpSp>
        <p:nvGrpSpPr>
          <p:cNvPr id="196" name="Google Shape;196;p19"/>
          <p:cNvGrpSpPr/>
          <p:nvPr/>
        </p:nvGrpSpPr>
        <p:grpSpPr>
          <a:xfrm>
            <a:off x="152400" y="600288"/>
            <a:ext cx="909900" cy="255900"/>
            <a:chOff x="152400" y="600288"/>
            <a:chExt cx="909900" cy="255900"/>
          </a:xfrm>
        </p:grpSpPr>
        <p:sp>
          <p:nvSpPr>
            <p:cNvPr id="197" name="Google Shape;197;p19">
              <a:hlinkClick r:id="" action="ppaction://noaction"/>
            </p:cNvPr>
            <p:cNvSpPr txBox="1"/>
            <p:nvPr/>
          </p:nvSpPr>
          <p:spPr>
            <a:xfrm>
              <a:off x="152400" y="600288"/>
              <a:ext cx="909900" cy="255900"/>
            </a:xfrm>
            <a:prstGeom prst="rect">
              <a:avLst/>
            </a:prstGeom>
            <a:solidFill>
              <a:srgbClr val="073763"/>
            </a:solidFill>
            <a:ln>
              <a:noFill/>
            </a:ln>
          </p:spPr>
          <p:txBody>
            <a:bodyPr spcFirstLastPara="1" wrap="square" lIns="18000" tIns="91425" rIns="18000" bIns="91425" anchor="ctr" anchorCtr="0">
              <a:noAutofit/>
            </a:bodyPr>
            <a:lstStyle/>
            <a:p>
              <a:pPr marL="0" lvl="0" indent="0" algn="r" rtl="0">
                <a:spcBef>
                  <a:spcPts val="0"/>
                </a:spcBef>
                <a:spcAft>
                  <a:spcPts val="0"/>
                </a:spcAft>
                <a:buNone/>
              </a:pPr>
              <a:r>
                <a:rPr lang="en-GB" sz="900">
                  <a:solidFill>
                    <a:srgbClr val="FFFFFF"/>
                  </a:solidFill>
                </a:rPr>
                <a:t>Introduction</a:t>
              </a:r>
              <a:endParaRPr sz="900">
                <a:solidFill>
                  <a:srgbClr val="FFFFFF"/>
                </a:solidFill>
              </a:endParaRPr>
            </a:p>
          </p:txBody>
        </p:sp>
        <p:pic>
          <p:nvPicPr>
            <p:cNvPr id="198" name="Google Shape;198;p19"/>
            <p:cNvPicPr preferRelativeResize="0"/>
            <p:nvPr/>
          </p:nvPicPr>
          <p:blipFill>
            <a:blip r:embed="rId9">
              <a:alphaModFix/>
            </a:blip>
            <a:stretch>
              <a:fillRect/>
            </a:stretch>
          </p:blipFill>
          <p:spPr>
            <a:xfrm>
              <a:off x="204913" y="628713"/>
              <a:ext cx="205200" cy="199075"/>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6FA8DC"/>
            </a:gs>
            <a:gs pos="100000">
              <a:srgbClr val="FFFFFF"/>
            </a:gs>
          </a:gsLst>
          <a:lin ang="18900044" scaled="0"/>
        </a:gradFill>
        <a:effectLst/>
      </p:bgPr>
    </p:bg>
    <p:spTree>
      <p:nvGrpSpPr>
        <p:cNvPr id="1" name="Shape 202"/>
        <p:cNvGrpSpPr/>
        <p:nvPr/>
      </p:nvGrpSpPr>
      <p:grpSpPr>
        <a:xfrm>
          <a:off x="0" y="0"/>
          <a:ext cx="0" cy="0"/>
          <a:chOff x="0" y="0"/>
          <a:chExt cx="0" cy="0"/>
        </a:xfrm>
      </p:grpSpPr>
      <p:sp>
        <p:nvSpPr>
          <p:cNvPr id="203" name="Google Shape;203;p20"/>
          <p:cNvSpPr txBox="1">
            <a:spLocks noGrp="1"/>
          </p:cNvSpPr>
          <p:nvPr>
            <p:ph type="ctrTitle"/>
          </p:nvPr>
        </p:nvSpPr>
        <p:spPr>
          <a:xfrm>
            <a:off x="311700" y="286625"/>
            <a:ext cx="8520600" cy="46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GB" sz="2400">
                <a:solidFill>
                  <a:srgbClr val="0000FF"/>
                </a:solidFill>
              </a:rPr>
              <a:t>Over to you:</a:t>
            </a:r>
            <a:endParaRPr sz="2400">
              <a:solidFill>
                <a:srgbClr val="0000FF"/>
              </a:solidFill>
            </a:endParaRPr>
          </a:p>
        </p:txBody>
      </p:sp>
      <p:sp>
        <p:nvSpPr>
          <p:cNvPr id="204" name="Google Shape;204;p20"/>
          <p:cNvSpPr txBox="1">
            <a:spLocks noGrp="1"/>
          </p:cNvSpPr>
          <p:nvPr>
            <p:ph type="subTitle" idx="1"/>
          </p:nvPr>
        </p:nvSpPr>
        <p:spPr>
          <a:xfrm>
            <a:off x="311700" y="968025"/>
            <a:ext cx="8520600" cy="37980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457200" lvl="0" indent="-406400" algn="l" rtl="0">
              <a:spcBef>
                <a:spcPts val="0"/>
              </a:spcBef>
              <a:spcAft>
                <a:spcPts val="0"/>
              </a:spcAft>
              <a:buSzPts val="2800"/>
              <a:buAutoNum type="arabicPeriod"/>
            </a:pPr>
            <a:r>
              <a:rPr lang="en-GB"/>
              <a:t>Get the spreadsheet of activities in your subject from our “</a:t>
            </a:r>
            <a:r>
              <a:rPr lang="en-GB">
                <a:solidFill>
                  <a:srgbClr val="FFFF00"/>
                </a:solidFill>
              </a:rPr>
              <a:t>List of Topics</a:t>
            </a:r>
            <a:r>
              <a:rPr lang="en-GB"/>
              <a:t>” Page.</a:t>
            </a:r>
            <a:endParaRPr/>
          </a:p>
          <a:p>
            <a:pPr marL="457200" lvl="0" indent="-406400" algn="l" rtl="0">
              <a:spcBef>
                <a:spcPts val="0"/>
              </a:spcBef>
              <a:spcAft>
                <a:spcPts val="0"/>
              </a:spcAft>
              <a:buSzPts val="2800"/>
              <a:buAutoNum type="arabicPeriod"/>
            </a:pPr>
            <a:r>
              <a:rPr lang="en-GB">
                <a:solidFill>
                  <a:srgbClr val="FFFF00"/>
                </a:solidFill>
              </a:rPr>
              <a:t>Highlight</a:t>
            </a:r>
            <a:r>
              <a:rPr lang="en-GB"/>
              <a:t> the activities that could be useful in your different topics / units of work.</a:t>
            </a:r>
            <a:endParaRPr/>
          </a:p>
          <a:p>
            <a:pPr marL="457200" lvl="0" indent="-406400" algn="l" rtl="0">
              <a:spcBef>
                <a:spcPts val="0"/>
              </a:spcBef>
              <a:spcAft>
                <a:spcPts val="0"/>
              </a:spcAft>
              <a:buSzPts val="2800"/>
              <a:buAutoNum type="arabicPeriod"/>
            </a:pPr>
            <a:r>
              <a:rPr lang="en-GB"/>
              <a:t>Start to copy and paste the names of these activities into the appropriate places in your </a:t>
            </a:r>
            <a:r>
              <a:rPr lang="en-GB">
                <a:solidFill>
                  <a:srgbClr val="FFFF00"/>
                </a:solidFill>
              </a:rPr>
              <a:t>Schemes of Work </a:t>
            </a:r>
            <a:r>
              <a:rPr lang="en-GB"/>
              <a:t>(this will especially support non-specialist teachers).</a:t>
            </a:r>
            <a:endParaRPr/>
          </a:p>
        </p:txBody>
      </p:sp>
      <p:pic>
        <p:nvPicPr>
          <p:cNvPr id="205" name="Google Shape;205;p20"/>
          <p:cNvPicPr preferRelativeResize="0"/>
          <p:nvPr/>
        </p:nvPicPr>
        <p:blipFill>
          <a:blip r:embed="rId3">
            <a:alphaModFix/>
          </a:blip>
          <a:stretch>
            <a:fillRect/>
          </a:stretch>
        </p:blipFill>
        <p:spPr>
          <a:xfrm>
            <a:off x="6834325" y="47750"/>
            <a:ext cx="2278900" cy="445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21"/>
          <p:cNvPicPr preferRelativeResize="0"/>
          <p:nvPr/>
        </p:nvPicPr>
        <p:blipFill>
          <a:blip r:embed="rId3">
            <a:alphaModFix/>
          </a:blip>
          <a:stretch>
            <a:fillRect/>
          </a:stretch>
        </p:blipFill>
        <p:spPr>
          <a:xfrm>
            <a:off x="204925" y="47750"/>
            <a:ext cx="2278900" cy="445200"/>
          </a:xfrm>
          <a:prstGeom prst="rect">
            <a:avLst/>
          </a:prstGeom>
          <a:noFill/>
          <a:ln>
            <a:noFill/>
          </a:ln>
        </p:spPr>
      </p:pic>
      <p:sp>
        <p:nvSpPr>
          <p:cNvPr id="211" name="Google Shape;211;p21"/>
          <p:cNvSpPr txBox="1"/>
          <p:nvPr/>
        </p:nvSpPr>
        <p:spPr>
          <a:xfrm>
            <a:off x="2508975" y="82775"/>
            <a:ext cx="17118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b="1"/>
              <a:t>Subject Leader Support</a:t>
            </a:r>
            <a:endParaRPr sz="1000" b="1"/>
          </a:p>
          <a:p>
            <a:pPr marL="0" lvl="0" indent="0" algn="l" rtl="0">
              <a:spcBef>
                <a:spcPts val="0"/>
              </a:spcBef>
              <a:spcAft>
                <a:spcPts val="0"/>
              </a:spcAft>
              <a:buNone/>
            </a:pPr>
            <a:r>
              <a:rPr lang="en-GB" sz="800"/>
              <a:t>School Success Team</a:t>
            </a:r>
            <a:endParaRPr sz="800"/>
          </a:p>
        </p:txBody>
      </p:sp>
      <p:grpSp>
        <p:nvGrpSpPr>
          <p:cNvPr id="212" name="Google Shape;212;p21"/>
          <p:cNvGrpSpPr/>
          <p:nvPr/>
        </p:nvGrpSpPr>
        <p:grpSpPr>
          <a:xfrm>
            <a:off x="142800" y="586925"/>
            <a:ext cx="8869800" cy="706350"/>
            <a:chOff x="142800" y="510725"/>
            <a:chExt cx="8869800" cy="706350"/>
          </a:xfrm>
        </p:grpSpPr>
        <p:grpSp>
          <p:nvGrpSpPr>
            <p:cNvPr id="213" name="Google Shape;213;p21"/>
            <p:cNvGrpSpPr/>
            <p:nvPr/>
          </p:nvGrpSpPr>
          <p:grpSpPr>
            <a:xfrm>
              <a:off x="142800" y="510725"/>
              <a:ext cx="8869800" cy="452950"/>
              <a:chOff x="142800" y="510725"/>
              <a:chExt cx="8869800" cy="452950"/>
            </a:xfrm>
          </p:grpSpPr>
          <p:sp>
            <p:nvSpPr>
              <p:cNvPr id="214" name="Google Shape;214;p21"/>
              <p:cNvSpPr/>
              <p:nvPr/>
            </p:nvSpPr>
            <p:spPr>
              <a:xfrm>
                <a:off x="142800" y="510725"/>
                <a:ext cx="8869800" cy="293700"/>
              </a:xfrm>
              <a:prstGeom prst="rect">
                <a:avLst/>
              </a:prstGeom>
              <a:solidFill>
                <a:srgbClr val="0737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1"/>
              <p:cNvSpPr/>
              <p:nvPr/>
            </p:nvSpPr>
            <p:spPr>
              <a:xfrm rot="10800000" flipH="1">
                <a:off x="142800" y="812775"/>
                <a:ext cx="8869800" cy="150900"/>
              </a:xfrm>
              <a:prstGeom prst="trapezoid">
                <a:avLst>
                  <a:gd name="adj" fmla="val 25000"/>
                </a:avLst>
              </a:prstGeom>
              <a:solidFill>
                <a:srgbClr val="0737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21"/>
            <p:cNvSpPr/>
            <p:nvPr/>
          </p:nvSpPr>
          <p:spPr>
            <a:xfrm>
              <a:off x="235500" y="814175"/>
              <a:ext cx="8684400" cy="402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800">
                  <a:solidFill>
                    <a:schemeClr val="accent5"/>
                  </a:solidFill>
                </a:rPr>
                <a:t>Build SAM Learning into your Homework Policy</a:t>
              </a:r>
              <a:endParaRPr sz="1800">
                <a:solidFill>
                  <a:schemeClr val="accent5"/>
                </a:solidFill>
              </a:endParaRPr>
            </a:p>
          </p:txBody>
        </p:sp>
      </p:grpSp>
      <p:sp>
        <p:nvSpPr>
          <p:cNvPr id="217" name="Google Shape;217;p21">
            <a:hlinkClick r:id="" action="ppaction://noaction"/>
          </p:cNvPr>
          <p:cNvSpPr txBox="1"/>
          <p:nvPr/>
        </p:nvSpPr>
        <p:spPr>
          <a:xfrm>
            <a:off x="1138000" y="600288"/>
            <a:ext cx="822900" cy="255900"/>
          </a:xfrm>
          <a:prstGeom prst="rect">
            <a:avLst/>
          </a:prstGeom>
          <a:solidFill>
            <a:srgbClr val="0737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900">
                <a:solidFill>
                  <a:srgbClr val="FFFFFF"/>
                </a:solidFill>
              </a:rPr>
              <a:t>Curriculum</a:t>
            </a:r>
            <a:endParaRPr sz="900">
              <a:solidFill>
                <a:srgbClr val="FFFFFF"/>
              </a:solidFill>
            </a:endParaRPr>
          </a:p>
        </p:txBody>
      </p:sp>
      <p:sp>
        <p:nvSpPr>
          <p:cNvPr id="218" name="Google Shape;218;p21">
            <a:hlinkClick r:id="rId4" action="ppaction://hlinksldjump"/>
          </p:cNvPr>
          <p:cNvSpPr txBox="1"/>
          <p:nvPr/>
        </p:nvSpPr>
        <p:spPr>
          <a:xfrm>
            <a:off x="2036625" y="600288"/>
            <a:ext cx="822900" cy="255900"/>
          </a:xfrm>
          <a:prstGeom prst="rect">
            <a:avLst/>
          </a:prstGeom>
          <a:solidFill>
            <a:srgbClr val="FFFFFF"/>
          </a:solidFill>
          <a:ln>
            <a:noFill/>
          </a:ln>
        </p:spPr>
        <p:txBody>
          <a:bodyPr spcFirstLastPara="1" wrap="square" lIns="18000" tIns="91425" rIns="18000" bIns="91425" anchor="ctr" anchorCtr="0">
            <a:noAutofit/>
          </a:bodyPr>
          <a:lstStyle/>
          <a:p>
            <a:pPr marL="0" marR="0" lvl="0" indent="0" algn="ctr" rtl="0">
              <a:lnSpc>
                <a:spcPct val="100000"/>
              </a:lnSpc>
              <a:spcBef>
                <a:spcPts val="0"/>
              </a:spcBef>
              <a:spcAft>
                <a:spcPts val="0"/>
              </a:spcAft>
              <a:buNone/>
            </a:pPr>
            <a:r>
              <a:rPr lang="en-GB" sz="900" b="1"/>
              <a:t>Homework</a:t>
            </a:r>
            <a:endParaRPr sz="900" b="1"/>
          </a:p>
        </p:txBody>
      </p:sp>
      <p:sp>
        <p:nvSpPr>
          <p:cNvPr id="219" name="Google Shape;219;p21">
            <a:hlinkClick r:id="" action="ppaction://noaction"/>
          </p:cNvPr>
          <p:cNvSpPr txBox="1"/>
          <p:nvPr/>
        </p:nvSpPr>
        <p:spPr>
          <a:xfrm>
            <a:off x="2935250" y="600288"/>
            <a:ext cx="822900" cy="255900"/>
          </a:xfrm>
          <a:prstGeom prst="rect">
            <a:avLst/>
          </a:prstGeom>
          <a:solidFill>
            <a:srgbClr val="073763"/>
          </a:solidFill>
          <a:ln>
            <a:noFill/>
          </a:ln>
        </p:spPr>
        <p:txBody>
          <a:bodyPr spcFirstLastPara="1" wrap="square" lIns="54000" tIns="91425" rIns="54000" bIns="91425" anchor="ctr" anchorCtr="0">
            <a:noAutofit/>
          </a:bodyPr>
          <a:lstStyle/>
          <a:p>
            <a:pPr marL="0" lvl="0" indent="0" algn="ctr" rtl="0">
              <a:spcBef>
                <a:spcPts val="0"/>
              </a:spcBef>
              <a:spcAft>
                <a:spcPts val="0"/>
              </a:spcAft>
              <a:buNone/>
            </a:pPr>
            <a:r>
              <a:rPr lang="en-GB" sz="900">
                <a:solidFill>
                  <a:srgbClr val="FFFFFF"/>
                </a:solidFill>
              </a:rPr>
              <a:t>Intervention</a:t>
            </a:r>
            <a:endParaRPr sz="900">
              <a:solidFill>
                <a:srgbClr val="FFFFFF"/>
              </a:solidFill>
            </a:endParaRPr>
          </a:p>
        </p:txBody>
      </p:sp>
      <p:sp>
        <p:nvSpPr>
          <p:cNvPr id="220" name="Google Shape;220;p21"/>
          <p:cNvSpPr/>
          <p:nvPr/>
        </p:nvSpPr>
        <p:spPr>
          <a:xfrm>
            <a:off x="293150" y="1359050"/>
            <a:ext cx="2659800" cy="251700"/>
          </a:xfrm>
          <a:prstGeom prst="roundRect">
            <a:avLst>
              <a:gd name="adj" fmla="val 16667"/>
            </a:avLst>
          </a:prstGeom>
          <a:solidFill>
            <a:srgbClr val="3D8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FFFFFF"/>
                </a:solidFill>
              </a:rPr>
              <a:t>1. Agree your frequency</a:t>
            </a:r>
            <a:endParaRPr>
              <a:solidFill>
                <a:srgbClr val="FFFFFF"/>
              </a:solidFill>
            </a:endParaRPr>
          </a:p>
        </p:txBody>
      </p:sp>
      <p:sp>
        <p:nvSpPr>
          <p:cNvPr id="221" name="Google Shape;221;p21"/>
          <p:cNvSpPr/>
          <p:nvPr/>
        </p:nvSpPr>
        <p:spPr>
          <a:xfrm>
            <a:off x="3264950" y="1359050"/>
            <a:ext cx="2659800" cy="251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2. Plan progress tracking</a:t>
            </a:r>
            <a:endParaRPr>
              <a:solidFill>
                <a:srgbClr val="FFFFFF"/>
              </a:solidFill>
            </a:endParaRPr>
          </a:p>
        </p:txBody>
      </p:sp>
      <p:sp>
        <p:nvSpPr>
          <p:cNvPr id="222" name="Google Shape;222;p21"/>
          <p:cNvSpPr/>
          <p:nvPr/>
        </p:nvSpPr>
        <p:spPr>
          <a:xfrm>
            <a:off x="6236750" y="1359050"/>
            <a:ext cx="2660400" cy="251700"/>
          </a:xfrm>
          <a:prstGeom prst="roundRect">
            <a:avLst>
              <a:gd name="adj" fmla="val 16667"/>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a:solidFill>
                  <a:srgbClr val="FFFFFF"/>
                </a:solidFill>
              </a:rPr>
              <a:t>3. Agree monitoring schedule</a:t>
            </a:r>
            <a:endParaRPr>
              <a:solidFill>
                <a:srgbClr val="FFFFFF"/>
              </a:solidFill>
            </a:endParaRPr>
          </a:p>
        </p:txBody>
      </p:sp>
      <p:sp>
        <p:nvSpPr>
          <p:cNvPr id="223" name="Google Shape;223;p21">
            <a:hlinkClick r:id="" action="ppaction://noaction"/>
          </p:cNvPr>
          <p:cNvSpPr/>
          <p:nvPr/>
        </p:nvSpPr>
        <p:spPr>
          <a:xfrm>
            <a:off x="7660875" y="978050"/>
            <a:ext cx="1040400" cy="251700"/>
          </a:xfrm>
          <a:prstGeom prst="roundRect">
            <a:avLst>
              <a:gd name="adj" fmla="val 16667"/>
            </a:avLst>
          </a:prstGeom>
          <a:solidFill>
            <a:srgbClr val="B7B7B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solidFill>
                  <a:srgbClr val="FFFFFF"/>
                </a:solidFill>
              </a:rPr>
              <a:t>Exit</a:t>
            </a:r>
            <a:endParaRPr sz="1200">
              <a:solidFill>
                <a:srgbClr val="FFFFFF"/>
              </a:solidFill>
            </a:endParaRPr>
          </a:p>
        </p:txBody>
      </p:sp>
      <p:sp>
        <p:nvSpPr>
          <p:cNvPr id="224" name="Google Shape;224;p21">
            <a:hlinkClick r:id="" action="ppaction://noaction"/>
          </p:cNvPr>
          <p:cNvSpPr txBox="1"/>
          <p:nvPr/>
        </p:nvSpPr>
        <p:spPr>
          <a:xfrm>
            <a:off x="3833875" y="600288"/>
            <a:ext cx="822900" cy="2559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solidFill>
                  <a:srgbClr val="FFFFFF"/>
                </a:solidFill>
              </a:rPr>
              <a:t>Reporting</a:t>
            </a:r>
            <a:endParaRPr sz="900">
              <a:solidFill>
                <a:srgbClr val="FFFFFF"/>
              </a:solidFill>
            </a:endParaRPr>
          </a:p>
        </p:txBody>
      </p:sp>
      <p:sp>
        <p:nvSpPr>
          <p:cNvPr id="225" name="Google Shape;225;p21"/>
          <p:cNvSpPr/>
          <p:nvPr/>
        </p:nvSpPr>
        <p:spPr>
          <a:xfrm>
            <a:off x="304800" y="2648700"/>
            <a:ext cx="5630400" cy="612000"/>
          </a:xfrm>
          <a:prstGeom prst="roundRect">
            <a:avLst>
              <a:gd name="adj" fmla="val 16667"/>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E.g. plan to set two activities every other week (that’s about 30 mins work).</a:t>
            </a:r>
            <a:endParaRPr sz="1600">
              <a:solidFill>
                <a:srgbClr val="FFFFFF"/>
              </a:solidFill>
            </a:endParaRPr>
          </a:p>
        </p:txBody>
      </p:sp>
      <p:sp>
        <p:nvSpPr>
          <p:cNvPr id="226" name="Google Shape;226;p21"/>
          <p:cNvSpPr/>
          <p:nvPr/>
        </p:nvSpPr>
        <p:spPr>
          <a:xfrm>
            <a:off x="304800" y="4457700"/>
            <a:ext cx="5630400" cy="612000"/>
          </a:xfrm>
          <a:prstGeom prst="roundRect">
            <a:avLst>
              <a:gd name="adj" fmla="val 16667"/>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Beware of setting too many tasks at once - most pupils respond better to manageable amounts.</a:t>
            </a:r>
            <a:endParaRPr sz="1600">
              <a:solidFill>
                <a:srgbClr val="FFFFFF"/>
              </a:solidFill>
            </a:endParaRPr>
          </a:p>
        </p:txBody>
      </p:sp>
      <p:pic>
        <p:nvPicPr>
          <p:cNvPr id="227" name="Google Shape;227;p21"/>
          <p:cNvPicPr preferRelativeResize="0"/>
          <p:nvPr/>
        </p:nvPicPr>
        <p:blipFill>
          <a:blip r:embed="rId5">
            <a:alphaModFix/>
          </a:blip>
          <a:stretch>
            <a:fillRect/>
          </a:stretch>
        </p:blipFill>
        <p:spPr>
          <a:xfrm>
            <a:off x="8453275" y="726"/>
            <a:ext cx="538325" cy="550175"/>
          </a:xfrm>
          <a:prstGeom prst="rect">
            <a:avLst/>
          </a:prstGeom>
          <a:noFill/>
          <a:ln>
            <a:noFill/>
          </a:ln>
        </p:spPr>
      </p:pic>
      <p:sp>
        <p:nvSpPr>
          <p:cNvPr id="228" name="Google Shape;228;p21"/>
          <p:cNvSpPr/>
          <p:nvPr/>
        </p:nvSpPr>
        <p:spPr>
          <a:xfrm>
            <a:off x="304800" y="1676400"/>
            <a:ext cx="5630400" cy="792000"/>
          </a:xfrm>
          <a:prstGeom prst="roundRect">
            <a:avLst>
              <a:gd name="adj" fmla="val 16667"/>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a:solidFill>
                  <a:srgbClr val="FFFFFF"/>
                </a:solidFill>
              </a:rPr>
              <a:t>Alternating SAM Learning tasks with written homeworks gives variety and helps to reduce teacher workload. </a:t>
            </a:r>
            <a:endParaRPr sz="1600">
              <a:solidFill>
                <a:srgbClr val="FFFFFF"/>
              </a:solidFill>
            </a:endParaRPr>
          </a:p>
        </p:txBody>
      </p:sp>
      <p:pic>
        <p:nvPicPr>
          <p:cNvPr id="229" name="Google Shape;229;p21"/>
          <p:cNvPicPr preferRelativeResize="0"/>
          <p:nvPr/>
        </p:nvPicPr>
        <p:blipFill>
          <a:blip r:embed="rId6">
            <a:alphaModFix/>
          </a:blip>
          <a:stretch>
            <a:fillRect/>
          </a:stretch>
        </p:blipFill>
        <p:spPr>
          <a:xfrm>
            <a:off x="7666119" y="47750"/>
            <a:ext cx="602555" cy="503150"/>
          </a:xfrm>
          <a:prstGeom prst="rect">
            <a:avLst/>
          </a:prstGeom>
          <a:noFill/>
          <a:ln>
            <a:noFill/>
          </a:ln>
        </p:spPr>
      </p:pic>
      <p:pic>
        <p:nvPicPr>
          <p:cNvPr id="230" name="Google Shape;230;p21"/>
          <p:cNvPicPr preferRelativeResize="0"/>
          <p:nvPr/>
        </p:nvPicPr>
        <p:blipFill>
          <a:blip r:embed="rId7">
            <a:alphaModFix/>
          </a:blip>
          <a:stretch>
            <a:fillRect/>
          </a:stretch>
        </p:blipFill>
        <p:spPr>
          <a:xfrm>
            <a:off x="1896000" y="3441000"/>
            <a:ext cx="2448000" cy="836400"/>
          </a:xfrm>
          <a:prstGeom prst="rect">
            <a:avLst/>
          </a:prstGeom>
          <a:noFill/>
          <a:ln w="9525" cap="flat" cmpd="sng">
            <a:solidFill>
              <a:srgbClr val="0000FF"/>
            </a:solidFill>
            <a:prstDash val="solid"/>
            <a:round/>
            <a:headEnd type="none" w="sm" len="sm"/>
            <a:tailEnd type="none" w="sm" len="sm"/>
          </a:ln>
        </p:spPr>
      </p:pic>
      <p:grpSp>
        <p:nvGrpSpPr>
          <p:cNvPr id="231" name="Google Shape;231;p21"/>
          <p:cNvGrpSpPr/>
          <p:nvPr/>
        </p:nvGrpSpPr>
        <p:grpSpPr>
          <a:xfrm>
            <a:off x="152400" y="600288"/>
            <a:ext cx="909900" cy="255900"/>
            <a:chOff x="152400" y="600288"/>
            <a:chExt cx="909900" cy="255900"/>
          </a:xfrm>
        </p:grpSpPr>
        <p:sp>
          <p:nvSpPr>
            <p:cNvPr id="232" name="Google Shape;232;p21">
              <a:hlinkClick r:id="" action="ppaction://noaction"/>
            </p:cNvPr>
            <p:cNvSpPr txBox="1"/>
            <p:nvPr/>
          </p:nvSpPr>
          <p:spPr>
            <a:xfrm>
              <a:off x="152400" y="600288"/>
              <a:ext cx="909900" cy="255900"/>
            </a:xfrm>
            <a:prstGeom prst="rect">
              <a:avLst/>
            </a:prstGeom>
            <a:solidFill>
              <a:srgbClr val="073763"/>
            </a:solidFill>
            <a:ln>
              <a:noFill/>
            </a:ln>
          </p:spPr>
          <p:txBody>
            <a:bodyPr spcFirstLastPara="1" wrap="square" lIns="18000" tIns="91425" rIns="18000" bIns="91425" anchor="ctr" anchorCtr="0">
              <a:noAutofit/>
            </a:bodyPr>
            <a:lstStyle/>
            <a:p>
              <a:pPr marL="0" lvl="0" indent="0" algn="r" rtl="0">
                <a:spcBef>
                  <a:spcPts val="0"/>
                </a:spcBef>
                <a:spcAft>
                  <a:spcPts val="0"/>
                </a:spcAft>
                <a:buNone/>
              </a:pPr>
              <a:r>
                <a:rPr lang="en-GB" sz="900">
                  <a:solidFill>
                    <a:srgbClr val="FFFFFF"/>
                  </a:solidFill>
                </a:rPr>
                <a:t>Introduction</a:t>
              </a:r>
              <a:endParaRPr sz="900">
                <a:solidFill>
                  <a:srgbClr val="FFFFFF"/>
                </a:solidFill>
              </a:endParaRPr>
            </a:p>
          </p:txBody>
        </p:sp>
        <p:pic>
          <p:nvPicPr>
            <p:cNvPr id="233" name="Google Shape;233;p21"/>
            <p:cNvPicPr preferRelativeResize="0"/>
            <p:nvPr/>
          </p:nvPicPr>
          <p:blipFill>
            <a:blip r:embed="rId8">
              <a:alphaModFix/>
            </a:blip>
            <a:stretch>
              <a:fillRect/>
            </a:stretch>
          </p:blipFill>
          <p:spPr>
            <a:xfrm>
              <a:off x="204913" y="628713"/>
              <a:ext cx="205200" cy="199075"/>
            </a:xfrm>
            <a:prstGeom prst="rect">
              <a:avLst/>
            </a:prstGeom>
            <a:noFill/>
            <a:ln>
              <a:noFill/>
            </a:ln>
          </p:spPr>
        </p:pic>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3943</Words>
  <Application>Microsoft Office PowerPoint</Application>
  <PresentationFormat>On-screen Show (16:9)</PresentationFormat>
  <Paragraphs>358</Paragraphs>
  <Slides>22</Slides>
  <Notes>22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Arial</vt:lpstr>
      <vt:lpstr>Simple Light</vt:lpstr>
      <vt:lpstr>PowerPoint Presentation</vt:lpstr>
      <vt:lpstr>Subject Leader Workshop - get the most out of SAM Learning: </vt:lpstr>
      <vt:lpstr>PowerPoint Presentation</vt:lpstr>
      <vt:lpstr>Before we begin: Do you know how to...</vt:lpstr>
      <vt:lpstr>PowerPoint Presentation</vt:lpstr>
      <vt:lpstr>PowerPoint Presentation</vt:lpstr>
      <vt:lpstr>PowerPoint Presentation</vt:lpstr>
      <vt:lpstr>Over to you:</vt:lpstr>
      <vt:lpstr>PowerPoint Presentation</vt:lpstr>
      <vt:lpstr>PowerPoint Presentation</vt:lpstr>
      <vt:lpstr>PowerPoint Presentation</vt:lpstr>
      <vt:lpstr>Over to you:</vt:lpstr>
      <vt:lpstr>PowerPoint Presentation</vt:lpstr>
      <vt:lpstr>PowerPoint Presentation</vt:lpstr>
      <vt:lpstr>PowerPoint Presentation</vt:lpstr>
      <vt:lpstr>Over to you:</vt:lpstr>
      <vt:lpstr>PowerPoint Presentation</vt:lpstr>
      <vt:lpstr>PowerPoint Presentation</vt:lpstr>
      <vt:lpstr>PowerPoint Presentation</vt:lpstr>
      <vt:lpstr>Over to you:</vt:lpstr>
      <vt:lpstr>Other support for specific Middle Leaders is available:</vt:lpstr>
      <vt:lpstr>SAM Learning - CPD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Brown</dc:creator>
  <cp:lastModifiedBy>David Brown</cp:lastModifiedBy>
  <cp:revision>1</cp:revision>
  <dcterms:modified xsi:type="dcterms:W3CDTF">2019-06-17T11:20:08Z</dcterms:modified>
</cp:coreProperties>
</file>