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7" r:id="rId5"/>
    <p:sldId id="259" r:id="rId6"/>
    <p:sldId id="261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E7062-1E03-40BA-8418-D921EE458D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9223C0-1389-4B24-9906-598DBD19F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0D865-0D47-44F0-B0AB-6594139B2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B1814-8D01-4790-83BA-B29A325C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5B8E6-7786-4185-A111-55C0FB90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26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1625E-4AD9-4F94-B605-50C07100E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7E5DAF-134F-4763-862C-EA476DF43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B24A0-85D6-4D7F-A5D1-C6839A0C3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22673-577C-42B7-B926-5E6041A7F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0D2B8-0190-4941-B30E-67CE891D5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55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40C6A1-3AD4-4CC7-8503-F6B2489C4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EE392-F880-4F93-BA9E-0E0361CA2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4C3C5-88BA-4DB5-8475-F85BE0897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ABB26-9ED2-4126-B83E-1591D3D1F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6036B-A9CF-4190-996B-8E73482CF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54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9FC8D-8315-4194-AB5D-C24BA0067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E648D-A92F-4E4D-9E9B-CE8C5A48A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BC99E-35FD-4AE7-B0BA-26FA71D64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303BC-58B0-4686-A541-ED7AC7BC7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1601C-DE2F-4A5C-8A8A-78190C6E0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561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A3AD3-EF29-4A36-973E-BE8BEE3B5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5514B-6DBE-42E0-88B7-CF4373238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80423-4FCE-457E-B235-DCF0ACF9B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5BF45-728B-4DD2-9674-59AD605A7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435EF-880E-4536-99E9-9D132BDE8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80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64E25-4245-4576-ACAD-D80606C9B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4F7EA-F313-460C-A979-7277CF3CC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7D50B-73BC-441B-BDA8-B2F15F456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9C048-6F7E-4FE5-959D-79353F56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86DA93-9A16-488B-9E1D-CF1895A53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10F96-928C-4F09-B6B3-DD0BD10D7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035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AF40A-0AA4-4906-BCDB-825E72E27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59E50-66E0-4886-AC95-6BE4DF2D6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E670F9-7EF1-49C9-9447-56E54C694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58EB0B-72C3-4A1B-9E71-006DE1604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D0EE9C-7FC7-4EEA-A26D-E7113C4DA0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3F6847-1465-40FD-8A06-172B1E964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2B3764-7414-4872-9155-C0BAF7DF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EF24AC-EDFA-415C-AF8E-D43E8839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10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41109-41A3-4FCC-8E68-663E1E5D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782AF9-BEEC-4209-8455-EB65CEEBC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248E6E-02A8-4546-AA56-0D16EC94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851D4D-1073-466C-A0C5-CE4131413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6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80FFEA-6BB2-45F5-9F6C-821A9E914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005F94-73A8-450B-A228-03F0E584F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8598D7-889A-49AC-9B06-E568E8F5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294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8BE9F-A4A4-4302-8C42-DC6AAE30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B920C-B9CF-4941-A268-C25AE3E30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A27AD-C604-4863-B1C0-C507C2E29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D285A-44C5-41EB-A5BC-73DAEA257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F77C51-B8E6-4F93-9BAE-2A3AE9B0D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73D981-8861-40A9-ABF8-0D88FC271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2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06328-A9D0-4C5A-8461-2C70BD56A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14D197-4823-4D44-8FD1-178BB9461D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AE7B80-6AD4-4763-BC0B-22DD0CC7F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CA2B0-CD5A-47E5-8CFE-E355B9E6E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22AC-67B9-46E7-BAC8-28037E700F99}" type="datetimeFigureOut">
              <a:rPr lang="en-GB" smtClean="0"/>
              <a:t>21/10/2019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64404-9F36-4625-8F08-40C2630F9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A8337E-CA88-4DF3-853F-F6F8A8712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6A26-F2AF-4774-ACE1-6441953D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68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0293BA-4DBA-4FBE-839E-12A3B9D26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161FB3-622D-44AA-91FA-5B06D801F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B1F78-9809-48A5-BAD9-5582B69B60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badi Extra Light" panose="020B0204020104020204" pitchFamily="34" charset="0"/>
              </a:defRPr>
            </a:lvl1pPr>
          </a:lstStyle>
          <a:p>
            <a:fld id="{18A322AC-67B9-46E7-BAC8-28037E700F99}" type="datetimeFigureOut">
              <a:rPr lang="en-GB" smtClean="0"/>
              <a:pPr/>
              <a:t>21/10/2019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86FFA-AE43-4223-B5DE-EA0955215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badi Extra Light" panose="020B0204020104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A5EBC-9CAE-4A2D-A861-C58F38CC35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badi Extra Light" panose="020B0204020104020204" pitchFamily="34" charset="0"/>
              </a:defRPr>
            </a:lvl1pPr>
          </a:lstStyle>
          <a:p>
            <a:fld id="{EC996A26-F2AF-4774-ACE1-6441953DDB3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468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badi Extra Light" panose="020B02040201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badi Extra Light" panose="020B02040201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badi Extra Light" panose="020B02040201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badi Extra Light" panose="020B02040201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badi Extra Light" panose="020B02040201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badi Extra Light" panose="020B02040201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amlearning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2.png">
            <a:extLst>
              <a:ext uri="{FF2B5EF4-FFF2-40B4-BE49-F238E27FC236}">
                <a16:creationId xmlns:a16="http://schemas.microsoft.com/office/drawing/2014/main" id="{BE237C6E-55C8-4B67-88B8-26080F05F06F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43467" y="1664696"/>
            <a:ext cx="10929788" cy="114762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badi Extra Light" panose="020B0204020104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BC4AD9-A092-4923-81DD-D1D766333A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269282"/>
            <a:ext cx="8991600" cy="1264762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 fontScale="90000"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Year 11 Revision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4000" i="1" dirty="0">
                <a:solidFill>
                  <a:schemeClr val="accent1">
                    <a:lumMod val="75000"/>
                  </a:schemeClr>
                </a:solidFill>
              </a:rPr>
              <a:t>Help your children to revise online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824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9A29-88A4-46B4-A5B8-45F493AA7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37466"/>
          </a:xfrm>
        </p:spPr>
        <p:txBody>
          <a:bodyPr>
            <a:noAutofit/>
          </a:bodyPr>
          <a:lstStyle/>
          <a:p>
            <a:br>
              <a:rPr lang="en-GB" sz="4000" dirty="0"/>
            </a:br>
            <a:br>
              <a:rPr lang="en-GB" sz="4000" dirty="0"/>
            </a:br>
            <a:br>
              <a:rPr lang="en-GB" sz="4000" dirty="0"/>
            </a:br>
            <a:br>
              <a:rPr lang="en-GB" sz="4000" dirty="0"/>
            </a:br>
            <a:br>
              <a:rPr lang="en-GB" sz="4000" dirty="0"/>
            </a:br>
            <a:br>
              <a:rPr lang="en-GB" sz="4000" dirty="0"/>
            </a:b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</a:rPr>
              <a:t>You can access over 100,000 Resources and Activities available across all subject areas </a:t>
            </a:r>
            <a:br>
              <a:rPr lang="en-GB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600" b="1" dirty="0">
                <a:solidFill>
                  <a:schemeClr val="accent1">
                    <a:lumMod val="75000"/>
                  </a:schemeClr>
                </a:solidFill>
              </a:rPr>
              <a:t>(and linked to exam board specification content).</a:t>
            </a:r>
            <a:br>
              <a:rPr lang="en-GB" sz="4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GB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Revise Activities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. 10 – 15 minute activities to review knowledge and understanding</a:t>
            </a:r>
            <a:br>
              <a:rPr lang="en-GB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Test Activities.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Test questions with mark-schemes to self-check  answers</a:t>
            </a:r>
            <a:br>
              <a:rPr lang="en-GB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Exam Papers.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Timed exam papers with mark-schemes to self-check answers</a:t>
            </a:r>
            <a:br>
              <a:rPr lang="en-GB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en-GB" sz="3200" dirty="0"/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A1932B10-AEC6-4D9F-8F25-F0BA11DDC3C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6068" y="5633411"/>
            <a:ext cx="9793449" cy="91419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2183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A539D-FAAD-4DF5-9823-4DB1A2FFA71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5400" dirty="0">
                <a:solidFill>
                  <a:schemeClr val="accent1">
                    <a:lumMod val="75000"/>
                  </a:schemeClr>
                </a:solidFill>
                <a:latin typeface="Abadi Extra Light" panose="020B0204020104020204" pitchFamily="34" charset="0"/>
              </a:rPr>
              <a:t>Proven to Improve Learner Progress!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56E1944-282F-4396-A2BB-EDF9428234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38073"/>
          <a:stretch/>
        </p:blipFill>
        <p:spPr>
          <a:xfrm>
            <a:off x="5408818" y="3160256"/>
            <a:ext cx="5550699" cy="1926923"/>
          </a:xfrm>
          <a:prstGeom prst="rect">
            <a:avLst/>
          </a:prstGeom>
        </p:spPr>
      </p:pic>
      <p:pic>
        <p:nvPicPr>
          <p:cNvPr id="6" name="image2.png">
            <a:extLst>
              <a:ext uri="{FF2B5EF4-FFF2-40B4-BE49-F238E27FC236}">
                <a16:creationId xmlns:a16="http://schemas.microsoft.com/office/drawing/2014/main" id="{5A95C1FF-BA7A-4793-B099-03FF37E595CB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66068" y="5633411"/>
            <a:ext cx="9793449" cy="914196"/>
          </a:xfrm>
          <a:prstGeom prst="rect">
            <a:avLst/>
          </a:prstGeom>
          <a:ln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8D1452-6E1A-4558-882D-A4FDE633C2FA}"/>
              </a:ext>
            </a:extLst>
          </p:cNvPr>
          <p:cNvSpPr txBox="1"/>
          <p:nvPr/>
        </p:nvSpPr>
        <p:spPr>
          <a:xfrm>
            <a:off x="838199" y="1820411"/>
            <a:ext cx="1051559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i="1" dirty="0">
                <a:solidFill>
                  <a:srgbClr val="00BBE4"/>
                </a:solidFill>
                <a:latin typeface="Abadi Extra Light" panose="020B0204020104020204" pitchFamily="34" charset="0"/>
              </a:rPr>
              <a:t>Research has shown that revising on Sam Learning for more than </a:t>
            </a:r>
            <a:r>
              <a:rPr lang="en-GB" sz="3600" b="1" i="1" dirty="0">
                <a:solidFill>
                  <a:srgbClr val="0070C0"/>
                </a:solidFill>
                <a:latin typeface="Abadi Extra Light" panose="020B0204020104020204" pitchFamily="34" charset="0"/>
              </a:rPr>
              <a:t>10 hours </a:t>
            </a:r>
            <a:r>
              <a:rPr lang="en-GB" sz="3200" i="1" dirty="0">
                <a:solidFill>
                  <a:srgbClr val="00BBE4"/>
                </a:solidFill>
                <a:latin typeface="Abadi Extra Light" panose="020B0204020104020204" pitchFamily="34" charset="0"/>
              </a:rPr>
              <a:t>can improve your GCSEs by 2 grades!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50FC590-CD32-457A-989D-DEDD76D946D5}"/>
              </a:ext>
            </a:extLst>
          </p:cNvPr>
          <p:cNvSpPr>
            <a:spLocks noChangeAspect="1"/>
          </p:cNvSpPr>
          <p:nvPr/>
        </p:nvSpPr>
        <p:spPr>
          <a:xfrm>
            <a:off x="1549399" y="3160256"/>
            <a:ext cx="1926923" cy="1926923"/>
          </a:xfrm>
          <a:prstGeom prst="ellipse">
            <a:avLst/>
          </a:prstGeom>
          <a:noFill/>
          <a:ln w="73025" cmpd="thickThin">
            <a:solidFill>
              <a:schemeClr val="accent1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dkEdge">
            <a:bevelT w="0"/>
          </a:sp3d>
        </p:spPr>
        <p:txBody>
          <a:bodyPr wrap="none" lIns="72000" tIns="72000" rIns="72000" bIns="72000" anchor="ctr" anchorCtr="1">
            <a:prstTxWarp prst="textButton">
              <a:avLst/>
            </a:prstTxWarp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BBE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adi Extra Light" panose="020B0204020104020204" pitchFamily="34" charset="0"/>
              </a:rPr>
              <a:t>SAM </a:t>
            </a:r>
            <a:r>
              <a:rPr lang="en-US" sz="3600" dirty="0">
                <a:ln w="0"/>
                <a:solidFill>
                  <a:srgbClr val="00BBE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adi Extra Light" panose="020B0204020104020204" pitchFamily="34" charset="0"/>
              </a:rPr>
              <a:t>Learning</a:t>
            </a:r>
          </a:p>
          <a:p>
            <a:pPr algn="ctr"/>
            <a:r>
              <a:rPr lang="en-US" sz="6000" b="1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adi Extra Light" panose="020B0204020104020204" pitchFamily="34" charset="0"/>
              </a:rPr>
              <a:t>10 Hour</a:t>
            </a:r>
          </a:p>
          <a:p>
            <a:pPr algn="ctr"/>
            <a:r>
              <a:rPr lang="en-US" sz="4400" b="1" dirty="0">
                <a:ln w="0"/>
                <a:solidFill>
                  <a:srgbClr val="00BBE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adi Extra Light" panose="020B0204020104020204" pitchFamily="34" charset="0"/>
              </a:rPr>
              <a:t>Task Challenge</a:t>
            </a:r>
            <a:endParaRPr lang="en-US" sz="6000" b="1" cap="none" spc="0" dirty="0">
              <a:ln w="0"/>
              <a:solidFill>
                <a:srgbClr val="00BBE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73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472E8-FCD5-4B64-899A-17A340104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sz="3600" dirty="0">
                <a:solidFill>
                  <a:schemeClr val="accent1">
                    <a:lumMod val="75000"/>
                  </a:schemeClr>
                </a:solidFill>
              </a:rPr>
              <a:t>Use </a:t>
            </a:r>
            <a:r>
              <a:rPr lang="en-GB" sz="3600" b="1" dirty="0">
                <a:solidFill>
                  <a:schemeClr val="accent1">
                    <a:lumMod val="75000"/>
                  </a:schemeClr>
                </a:solidFill>
              </a:rPr>
              <a:t>My Set Tasks </a:t>
            </a:r>
            <a:r>
              <a:rPr lang="en-GB" sz="3600" dirty="0">
                <a:solidFill>
                  <a:schemeClr val="accent1">
                    <a:lumMod val="75000"/>
                  </a:schemeClr>
                </a:solidFill>
              </a:rPr>
              <a:t>- if teachers have set you work to do.</a:t>
            </a:r>
          </a:p>
          <a:p>
            <a:r>
              <a:rPr lang="en-GB" sz="3600" dirty="0">
                <a:solidFill>
                  <a:schemeClr val="accent1">
                    <a:lumMod val="75000"/>
                  </a:schemeClr>
                </a:solidFill>
              </a:rPr>
              <a:t>Use</a:t>
            </a:r>
            <a:r>
              <a:rPr lang="en-GB" sz="3600" b="1" dirty="0">
                <a:solidFill>
                  <a:schemeClr val="accent1">
                    <a:lumMod val="75000"/>
                  </a:schemeClr>
                </a:solidFill>
              </a:rPr>
              <a:t> Activities </a:t>
            </a:r>
            <a:r>
              <a:rPr lang="en-GB" sz="3600" dirty="0">
                <a:solidFill>
                  <a:schemeClr val="accent1">
                    <a:lumMod val="75000"/>
                  </a:schemeClr>
                </a:solidFill>
              </a:rPr>
              <a:t>- to search for specific topics you want to revise… for the Exam Boards you study with.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E42E4C1F-92DE-4B30-84CD-708F259EA727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182499" y="771596"/>
            <a:ext cx="9827003" cy="1657568"/>
          </a:xfrm>
          <a:prstGeom prst="rect">
            <a:avLst/>
          </a:prstGeom>
          <a:ln>
            <a:noFill/>
          </a:ln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E6C2C3F-0654-4B66-AC4C-1244E63B585E}"/>
              </a:ext>
            </a:extLst>
          </p:cNvPr>
          <p:cNvSpPr/>
          <p:nvPr/>
        </p:nvSpPr>
        <p:spPr>
          <a:xfrm>
            <a:off x="3639635" y="1815233"/>
            <a:ext cx="1142090" cy="49385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n>
                <a:solidFill>
                  <a:srgbClr val="FF0000"/>
                </a:solidFill>
              </a:ln>
              <a:latin typeface="Abadi Extra Light" panose="020B0204020104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BED43BB-382E-4E4F-B2E6-2FC3817C1C88}"/>
              </a:ext>
            </a:extLst>
          </p:cNvPr>
          <p:cNvSpPr/>
          <p:nvPr/>
        </p:nvSpPr>
        <p:spPr>
          <a:xfrm>
            <a:off x="5389672" y="1804843"/>
            <a:ext cx="1715803" cy="5042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badi Extra Light" panose="020B0204020104020204" pitchFamily="34" charset="0"/>
            </a:endParaRPr>
          </a:p>
        </p:txBody>
      </p:sp>
      <p:pic>
        <p:nvPicPr>
          <p:cNvPr id="9" name="image2.png">
            <a:extLst>
              <a:ext uri="{FF2B5EF4-FFF2-40B4-BE49-F238E27FC236}">
                <a16:creationId xmlns:a16="http://schemas.microsoft.com/office/drawing/2014/main" id="{1144E347-4EFF-4E68-AE65-465649474FF7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66068" y="5633411"/>
            <a:ext cx="9793449" cy="91419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257112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FAECDFB-656E-4A1D-8B07-51CA34EEA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509" y="3651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Access Details </a:t>
            </a:r>
            <a:br>
              <a:rPr lang="en-GB" b="1" dirty="0"/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ou can access the SAM Learning service at anytime and anywhere – and it works on any device, from smartphone to home PC.  All you need to do is visit the website and enter your unique login details: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GB" b="1" dirty="0"/>
            </a:br>
            <a:r>
              <a:rPr lang="en-GB" b="1" dirty="0"/>
              <a:t>Website address: </a:t>
            </a:r>
            <a:r>
              <a:rPr lang="en-GB" b="1" dirty="0">
                <a:hlinkClick r:id="rId2"/>
              </a:rPr>
              <a:t>www.samlearning.com</a:t>
            </a:r>
            <a:r>
              <a:rPr lang="en-GB" b="1" dirty="0"/>
              <a:t> </a:t>
            </a:r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FC71BC9-FBE7-48F0-BA87-F68BE201BB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97491"/>
              </p:ext>
            </p:extLst>
          </p:nvPr>
        </p:nvGraphicFramePr>
        <p:xfrm>
          <a:off x="1616364" y="2967481"/>
          <a:ext cx="8959273" cy="2207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9317">
                  <a:extLst>
                    <a:ext uri="{9D8B030D-6E8A-4147-A177-3AD203B41FA5}">
                      <a16:colId xmlns:a16="http://schemas.microsoft.com/office/drawing/2014/main" val="4054271032"/>
                    </a:ext>
                  </a:extLst>
                </a:gridCol>
                <a:gridCol w="7479956">
                  <a:extLst>
                    <a:ext uri="{9D8B030D-6E8A-4147-A177-3AD203B41FA5}">
                      <a16:colId xmlns:a16="http://schemas.microsoft.com/office/drawing/2014/main" val="2406894415"/>
                    </a:ext>
                  </a:extLst>
                </a:gridCol>
              </a:tblGrid>
              <a:tr h="715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badi Extra Light" panose="020B0204020104020204" pitchFamily="34" charset="0"/>
                        </a:rPr>
                        <a:t>Centre ID:</a:t>
                      </a:r>
                      <a:endParaRPr lang="en-GB" sz="1800" dirty="0">
                        <a:effectLst/>
                        <a:latin typeface="Abadi Extra Light" panose="020B0204020104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F0000"/>
                          </a:solidFill>
                          <a:effectLst/>
                          <a:latin typeface="Abadi Extra Light" panose="020B0204020104020204" pitchFamily="34" charset="0"/>
                        </a:rPr>
                        <a:t>INSERT Your Centre ID</a:t>
                      </a:r>
                      <a:br>
                        <a:rPr lang="en-GB" sz="1800" dirty="0">
                          <a:effectLst/>
                          <a:latin typeface="Abadi Extra Light" panose="020B0204020104020204" pitchFamily="34" charset="0"/>
                        </a:rPr>
                      </a:br>
                      <a:endParaRPr lang="en-GB" sz="1800" dirty="0">
                        <a:effectLst/>
                        <a:latin typeface="Abadi Extra Light" panose="020B0204020104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655162"/>
                  </a:ext>
                </a:extLst>
              </a:tr>
              <a:tr h="745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badi Extra Light" panose="020B0204020104020204" pitchFamily="34" charset="0"/>
                        </a:rPr>
                        <a:t>User ID:</a:t>
                      </a:r>
                      <a:endParaRPr lang="en-GB" sz="1800" dirty="0">
                        <a:effectLst/>
                        <a:latin typeface="Abadi Extra Light" panose="020B0204020104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badi Extra Light" panose="020B0204020104020204" pitchFamily="34" charset="0"/>
                        </a:rPr>
                        <a:t>Date of birth followed by two initials: first name then last name.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badi Extra Light" panose="020B0204020104020204" pitchFamily="34" charset="0"/>
                        </a:rPr>
                        <a:t>Example: 010804DJ is the User ID for David Jones born 1</a:t>
                      </a:r>
                      <a:r>
                        <a:rPr lang="en-GB" sz="1800" baseline="30000" dirty="0">
                          <a:effectLst/>
                          <a:latin typeface="Abadi Extra Light" panose="020B0204020104020204" pitchFamily="34" charset="0"/>
                        </a:rPr>
                        <a:t>st</a:t>
                      </a:r>
                      <a:r>
                        <a:rPr lang="en-GB" sz="1800" dirty="0">
                          <a:effectLst/>
                          <a:latin typeface="Abadi Extra Light" panose="020B0204020104020204" pitchFamily="34" charset="0"/>
                        </a:rPr>
                        <a:t> Aug 2004.</a:t>
                      </a:r>
                      <a:endParaRPr lang="en-GB" sz="1800" dirty="0">
                        <a:effectLst/>
                        <a:latin typeface="Abadi Extra Light" panose="020B0204020104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844755"/>
                  </a:ext>
                </a:extLst>
              </a:tr>
              <a:tr h="745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badi Extra Light" panose="020B0204020104020204" pitchFamily="34" charset="0"/>
                        </a:rPr>
                        <a:t>Password:</a:t>
                      </a:r>
                      <a:endParaRPr lang="en-GB" sz="1800" dirty="0">
                        <a:effectLst/>
                        <a:latin typeface="Abadi Extra Light" panose="020B0204020104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badi Extra Light" panose="020B0204020104020204" pitchFamily="34" charset="0"/>
                        </a:rPr>
                        <a:t>Initially same as your User ID, you are encouraged to change this to something difficult to guess once you have logged in.</a:t>
                      </a:r>
                      <a:endParaRPr lang="en-GB" sz="1800" dirty="0">
                        <a:effectLst/>
                        <a:latin typeface="Abadi Extra Light" panose="020B0204020104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014638"/>
                  </a:ext>
                </a:extLst>
              </a:tr>
            </a:tbl>
          </a:graphicData>
        </a:graphic>
      </p:graphicFrame>
      <p:pic>
        <p:nvPicPr>
          <p:cNvPr id="10" name="image2.png">
            <a:extLst>
              <a:ext uri="{FF2B5EF4-FFF2-40B4-BE49-F238E27FC236}">
                <a16:creationId xmlns:a16="http://schemas.microsoft.com/office/drawing/2014/main" id="{379050B6-DE19-4547-BAEF-B63EFCEA68C7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66068" y="5633411"/>
            <a:ext cx="9793449" cy="91419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58886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A178B-E72C-41AF-8705-8AF909058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Support – from parents or carers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B3CBA-3E9C-47AE-88AF-4BB72D67F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Ask your child are there any tasks set by teachers on SAM Learning to complete.</a:t>
            </a: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Encourage your child to use SAM Learning to focus on subjects and topics they are not confident with.</a:t>
            </a: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Check the success of your child on activities on SAM Learning – Aim for 80% + on all activities. If less than 80% is achieved, encourage your child to have another attempt.</a:t>
            </a:r>
          </a:p>
        </p:txBody>
      </p:sp>
      <p:pic>
        <p:nvPicPr>
          <p:cNvPr id="5" name="image2.png">
            <a:extLst>
              <a:ext uri="{FF2B5EF4-FFF2-40B4-BE49-F238E27FC236}">
                <a16:creationId xmlns:a16="http://schemas.microsoft.com/office/drawing/2014/main" id="{81194B98-D87B-4074-B713-B0BC3AC46ED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166068" y="5633411"/>
            <a:ext cx="9793449" cy="91419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05104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AE35-C447-406A-A675-AC8F05E12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37" y="1736659"/>
            <a:ext cx="10515600" cy="3104723"/>
          </a:xfrm>
        </p:spPr>
        <p:txBody>
          <a:bodyPr/>
          <a:lstStyle/>
          <a:p>
            <a:pPr marL="0" indent="0" algn="ctr">
              <a:buNone/>
            </a:pPr>
            <a:endParaRPr lang="en-GB" sz="4000" dirty="0"/>
          </a:p>
          <a:p>
            <a:pPr marL="0" indent="0" algn="ctr">
              <a:buNone/>
            </a:pPr>
            <a:r>
              <a:rPr lang="en-GB" sz="4000" dirty="0">
                <a:solidFill>
                  <a:schemeClr val="accent1">
                    <a:lumMod val="75000"/>
                  </a:schemeClr>
                </a:solidFill>
              </a:rPr>
              <a:t>We hope that your child is able to take full advantage of SAM Learning and wish them the best of luck in their revision and exams.</a:t>
            </a:r>
          </a:p>
          <a:p>
            <a:pPr marL="0" indent="0" algn="ctr">
              <a:buNone/>
            </a:pPr>
            <a:endParaRPr lang="en-GB" sz="4000" dirty="0"/>
          </a:p>
          <a:p>
            <a:pPr marL="0" indent="0" algn="ctr">
              <a:buNone/>
            </a:pPr>
            <a:endParaRPr lang="en-GB" sz="4000" dirty="0"/>
          </a:p>
          <a:p>
            <a:pPr marL="0" indent="0" algn="ctr">
              <a:buNone/>
            </a:pPr>
            <a:endParaRPr lang="en-GB" sz="4000" dirty="0"/>
          </a:p>
          <a:p>
            <a:endParaRPr lang="en-GB" dirty="0"/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3EC8C7AE-329B-446B-9A33-67FE8BB3334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967345" y="723105"/>
            <a:ext cx="8017164" cy="763949"/>
          </a:xfrm>
          <a:prstGeom prst="rect">
            <a:avLst/>
          </a:prstGeom>
          <a:ln/>
        </p:spPr>
      </p:pic>
      <p:pic>
        <p:nvPicPr>
          <p:cNvPr id="2052" name="Picture 4" descr="Image result for success in exams">
            <a:extLst>
              <a:ext uri="{FF2B5EF4-FFF2-40B4-BE49-F238E27FC236}">
                <a16:creationId xmlns:a16="http://schemas.microsoft.com/office/drawing/2014/main" id="{6C09E82D-908A-4EEC-A780-0D92F7236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437" y="4194494"/>
            <a:ext cx="5163127" cy="2501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715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1326</TotalTime>
  <Words>243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Abadi Extra Light</vt:lpstr>
      <vt:lpstr>Arial</vt:lpstr>
      <vt:lpstr>Office Theme</vt:lpstr>
      <vt:lpstr>Year 11 Revision Help your children to revise online</vt:lpstr>
      <vt:lpstr>      You can access over 100,000 Resources and Activities available across all subject areas  (and linked to exam board specification content).  Revise Activities. 10 – 15 minute activities to review knowledge and understanding Test Activities. Test questions with mark-schemes to self-check  answers Exam Papers. Timed exam papers with mark-schemes to self-check answers </vt:lpstr>
      <vt:lpstr>Proven to Improve Learner Progress!</vt:lpstr>
      <vt:lpstr>PowerPoint Presentation</vt:lpstr>
      <vt:lpstr>PowerPoint Presentation</vt:lpstr>
      <vt:lpstr>Support – from parents or carers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11 Revision</dc:title>
  <dc:creator>Damien Keogh</dc:creator>
  <cp:lastModifiedBy>David Brown</cp:lastModifiedBy>
  <cp:revision>16</cp:revision>
  <dcterms:created xsi:type="dcterms:W3CDTF">2019-03-20T13:14:55Z</dcterms:created>
  <dcterms:modified xsi:type="dcterms:W3CDTF">2019-10-21T10:47:36Z</dcterms:modified>
</cp:coreProperties>
</file>