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61" r:id="rId4"/>
    <p:sldId id="262" r:id="rId5"/>
    <p:sldId id="263" r:id="rId6"/>
    <p:sldId id="277" r:id="rId7"/>
    <p:sldId id="267" r:id="rId8"/>
    <p:sldId id="268" r:id="rId9"/>
    <p:sldId id="269" r:id="rId10"/>
    <p:sldId id="270" r:id="rId11"/>
    <p:sldId id="271" r:id="rId12"/>
    <p:sldId id="258" r:id="rId13"/>
    <p:sldId id="278" r:id="rId14"/>
    <p:sldId id="272" r:id="rId15"/>
    <p:sldId id="273" r:id="rId16"/>
    <p:sldId id="274" r:id="rId17"/>
    <p:sldId id="275" r:id="rId18"/>
    <p:sldId id="276" r:id="rId19"/>
    <p:sldId id="259" r:id="rId20"/>
    <p:sldId id="260" r:id="rId21"/>
  </p:sldIdLst>
  <p:sldSz cx="9144000" cy="5143500" type="screen16x9"/>
  <p:notesSz cx="6858000" cy="9144000"/>
  <p:embeddedFontLst>
    <p:embeddedFont>
      <p:font typeface="Abadi Extra Light" panose="020B0204020104020204" pitchFamily="34" charset="0"/>
      <p:regular r:id="rId23"/>
    </p:embeddedFont>
    <p:embeddedFont>
      <p:font typeface="Open Sans" panose="020B060402020202020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C494AC7-92C2-4836-9F5E-9A85A30BE170}">
  <a:tblStyle styleId="{7C494AC7-92C2-4836-9F5E-9A85A30BE1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bdadce4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bdadce4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5b23a39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75b23a39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5b23a39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75b23a39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3129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4eb914a41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4eb914a41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5b23a39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75b23a39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7339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eb914a41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eb914a415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eb914a41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eb914a415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11" Type="http://schemas.openxmlformats.org/officeDocument/2006/relationships/image" Target="../media/image19.png"/><Relationship Id="rId5" Type="http://schemas.openxmlformats.org/officeDocument/2006/relationships/slide" Target="slide19.xml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slide" Target="slide12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20.xml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openxmlformats.org/officeDocument/2006/relationships/image" Target="../media/image34.png"/><Relationship Id="rId5" Type="http://schemas.openxmlformats.org/officeDocument/2006/relationships/slide" Target="slide12.xml"/><Relationship Id="rId10" Type="http://schemas.openxmlformats.org/officeDocument/2006/relationships/image" Target="../media/image33.png"/><Relationship Id="rId4" Type="http://schemas.openxmlformats.org/officeDocument/2006/relationships/slide" Target="slide20.xml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20.xml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HjEHYqEnzPC4GV-l2UMjvQ/videos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amlearning.zendesk.com/hc/en-us" TargetMode="External"/><Relationship Id="rId5" Type="http://schemas.openxmlformats.org/officeDocument/2006/relationships/image" Target="../media/image35.png"/><Relationship Id="rId10" Type="http://schemas.openxmlformats.org/officeDocument/2006/relationships/image" Target="../media/image7.png"/><Relationship Id="rId4" Type="http://schemas.openxmlformats.org/officeDocument/2006/relationships/hyperlink" Target="https://samlearningintro.videoshowcase.net/login" TargetMode="External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20.xml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154800"/>
            <a:ext cx="8520600" cy="66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Three-wave Intervention with SAM Learning</a:t>
            </a:r>
            <a:endParaRPr sz="30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800" y="717125"/>
            <a:ext cx="4933950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7000" y="843650"/>
            <a:ext cx="2256026" cy="2256026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900" y="3404050"/>
            <a:ext cx="3243724" cy="16200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5518" y="3404050"/>
            <a:ext cx="3884439" cy="16200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9B4161-5346-46BB-991E-A3F46064F6E5}"/>
              </a:ext>
            </a:extLst>
          </p:cNvPr>
          <p:cNvSpPr txBox="1"/>
          <p:nvPr/>
        </p:nvSpPr>
        <p:spPr>
          <a:xfrm>
            <a:off x="1284195" y="107577"/>
            <a:ext cx="65688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rgbClr val="00BBE4"/>
                </a:solidFill>
                <a:latin typeface="Abadi Extra Light" panose="020B0204020104020204" pitchFamily="34" charset="0"/>
              </a:rPr>
              <a:t>D. Select the </a:t>
            </a:r>
            <a:r>
              <a:rPr lang="en-GB" sz="2700" b="1" dirty="0">
                <a:solidFill>
                  <a:srgbClr val="00BBE4"/>
                </a:solidFill>
                <a:latin typeface="Abadi Extra Light" panose="020B0204020104020204" pitchFamily="34" charset="0"/>
              </a:rPr>
              <a:t>Activities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BCF11-F3F1-4B10-B9E8-CB62CB0128B7}"/>
              </a:ext>
            </a:extLst>
          </p:cNvPr>
          <p:cNvSpPr txBox="1"/>
          <p:nvPr/>
        </p:nvSpPr>
        <p:spPr>
          <a:xfrm>
            <a:off x="1324533" y="4477871"/>
            <a:ext cx="6568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BBE4"/>
                </a:solidFill>
                <a:latin typeface="Abadi Extra Light" panose="020B0204020104020204" pitchFamily="34" charset="0"/>
              </a:rPr>
              <a:t>You can check them out with a click on the icon.</a:t>
            </a:r>
            <a:endParaRPr lang="en-GB" sz="2400" b="1" dirty="0">
              <a:solidFill>
                <a:srgbClr val="00BBE4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9CB0B1-E557-4AA7-A804-B24DAC172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012" y="644105"/>
            <a:ext cx="5157251" cy="378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56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9B4161-5346-46BB-991E-A3F46064F6E5}"/>
              </a:ext>
            </a:extLst>
          </p:cNvPr>
          <p:cNvSpPr txBox="1"/>
          <p:nvPr/>
        </p:nvSpPr>
        <p:spPr>
          <a:xfrm>
            <a:off x="1284195" y="107577"/>
            <a:ext cx="65688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rgbClr val="00BBE4"/>
                </a:solidFill>
                <a:latin typeface="Abadi Extra Light" panose="020B0204020104020204" pitchFamily="34" charset="0"/>
              </a:rPr>
              <a:t>E. Choose the </a:t>
            </a:r>
            <a:r>
              <a:rPr lang="en-GB" sz="2700" b="1" dirty="0">
                <a:solidFill>
                  <a:srgbClr val="00BBE4"/>
                </a:solidFill>
                <a:latin typeface="Abadi Extra Light" panose="020B0204020104020204" pitchFamily="34" charset="0"/>
              </a:rPr>
              <a:t>Date Range</a:t>
            </a:r>
            <a:r>
              <a:rPr lang="en-GB" sz="2700" dirty="0">
                <a:solidFill>
                  <a:srgbClr val="00BBE4"/>
                </a:solidFill>
                <a:latin typeface="Abadi Extra Light" panose="020B0204020104020204" pitchFamily="34" charset="0"/>
              </a:rPr>
              <a:t> – and </a:t>
            </a:r>
            <a:r>
              <a:rPr lang="en-GB" sz="2700" b="1" dirty="0">
                <a:solidFill>
                  <a:srgbClr val="00BBE4"/>
                </a:solidFill>
                <a:latin typeface="Abadi Extra Light" panose="020B0204020104020204" pitchFamily="34" charset="0"/>
              </a:rPr>
              <a:t>Task Name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BCF11-F3F1-4B10-B9E8-CB62CB0128B7}"/>
              </a:ext>
            </a:extLst>
          </p:cNvPr>
          <p:cNvSpPr txBox="1"/>
          <p:nvPr/>
        </p:nvSpPr>
        <p:spPr>
          <a:xfrm>
            <a:off x="1324533" y="4477871"/>
            <a:ext cx="6568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BBE4"/>
                </a:solidFill>
                <a:latin typeface="Abadi Extra Light" panose="020B0204020104020204" pitchFamily="34" charset="0"/>
              </a:rPr>
              <a:t>You will be emailed the results after the deadline.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C625BF-B98A-4249-9BB8-39CEEC088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547" y="592325"/>
            <a:ext cx="5230906" cy="390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72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" name="Google Shape;82;p15"/>
          <p:cNvGraphicFramePr/>
          <p:nvPr/>
        </p:nvGraphicFramePr>
        <p:xfrm>
          <a:off x="293100" y="1754650"/>
          <a:ext cx="8603500" cy="3280224"/>
        </p:xfrm>
        <a:graphic>
          <a:graphicData uri="http://schemas.openxmlformats.org/drawingml/2006/table">
            <a:tbl>
              <a:tblPr>
                <a:noFill/>
                <a:tableStyleId>{7C494AC7-92C2-4836-9F5E-9A85A30BE170}</a:tableStyleId>
              </a:tblPr>
              <a:tblGrid>
                <a:gridCol w="215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0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0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0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9050">
                <a:tc>
                  <a:txBody>
                    <a:bodyPr/>
                    <a:lstStyle/>
                    <a:p>
                      <a:pPr marL="35999" marR="35999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0072EF"/>
                          </a:solidFill>
                        </a:rPr>
                        <a:t>Revise</a:t>
                      </a:r>
                      <a:endParaRPr sz="1200" b="1">
                        <a:solidFill>
                          <a:srgbClr val="0072EF"/>
                        </a:solidFill>
                      </a:endParaRPr>
                    </a:p>
                    <a:p>
                      <a:pPr marL="35999" marR="35999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0072EF"/>
                        </a:solidFill>
                      </a:endParaRPr>
                    </a:p>
                    <a:p>
                      <a:pPr marL="35999" marR="35999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0072EF"/>
                          </a:solidFill>
                        </a:rPr>
                        <a:t>Activities are used to reinforce subject-related vocabulary, with text-heavy content and drag-and-drop questions.</a:t>
                      </a:r>
                      <a:endParaRPr sz="1000">
                        <a:solidFill>
                          <a:srgbClr val="0072EF"/>
                        </a:solidFill>
                      </a:endParaRPr>
                    </a:p>
                    <a:p>
                      <a:pPr marL="35999" marR="35999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0072EF"/>
                          </a:solidFill>
                        </a:rPr>
                        <a:t>(Revise + are more interactive.)</a:t>
                      </a:r>
                      <a:endParaRPr sz="1000">
                        <a:solidFill>
                          <a:srgbClr val="0072E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5999" marR="35999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0072EF"/>
                          </a:solidFill>
                        </a:rPr>
                        <a:t>Improve</a:t>
                      </a:r>
                      <a:endParaRPr sz="1200" b="1">
                        <a:solidFill>
                          <a:srgbClr val="0072EF"/>
                        </a:solidFill>
                      </a:endParaRPr>
                    </a:p>
                    <a:p>
                      <a:pPr marL="35999" marR="35999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0072EF"/>
                        </a:solidFill>
                      </a:endParaRPr>
                    </a:p>
                    <a:p>
                      <a:pPr marL="35999" marR="35999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0072EF"/>
                          </a:solidFill>
                        </a:rPr>
                        <a:t>These activities have the added advantage of sound and hints, providing additional support to the learner.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5999" marR="35999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0072EF"/>
                          </a:solidFill>
                        </a:rPr>
                        <a:t>Test</a:t>
                      </a:r>
                      <a:endParaRPr sz="1200" b="1">
                        <a:solidFill>
                          <a:srgbClr val="0072EF"/>
                        </a:solidFill>
                      </a:endParaRPr>
                    </a:p>
                    <a:p>
                      <a:pPr marL="35999" marR="35999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0072EF"/>
                        </a:solidFill>
                      </a:endParaRPr>
                    </a:p>
                    <a:p>
                      <a:pPr marL="35999" marR="35999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0072EF"/>
                          </a:solidFill>
                        </a:rPr>
                        <a:t>Test questions give learners the opportunity to write free-text answers to specific topic-related questions. The learner is provided with the mark scheme to check and score their work.</a:t>
                      </a:r>
                      <a:endParaRPr sz="1000">
                        <a:solidFill>
                          <a:srgbClr val="0072EF"/>
                        </a:solidFill>
                      </a:endParaRPr>
                    </a:p>
                    <a:p>
                      <a:pPr marL="35999" marR="35999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000">
                        <a:solidFill>
                          <a:srgbClr val="0072E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5999" marR="35999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0072EF"/>
                          </a:solidFill>
                        </a:rPr>
                        <a:t>Share</a:t>
                      </a:r>
                      <a:endParaRPr sz="1200" b="1">
                        <a:solidFill>
                          <a:srgbClr val="0072EF"/>
                        </a:solidFill>
                      </a:endParaRPr>
                    </a:p>
                    <a:p>
                      <a:pPr marL="35999" marR="35999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0072EF"/>
                        </a:solidFill>
                      </a:endParaRPr>
                    </a:p>
                    <a:p>
                      <a:pPr marL="35999" marR="35999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0072EF"/>
                          </a:solidFill>
                        </a:rPr>
                        <a:t>Teacher-created activities, shared across our community.  Those that have been approved and edited by our content team are labelled as “Share +”.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050">
                <a:tc>
                  <a:txBody>
                    <a:bodyPr/>
                    <a:lstStyle/>
                    <a:p>
                      <a:pPr marL="35999" marR="35999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0072EF"/>
                          </a:solidFill>
                        </a:rPr>
                        <a:t>Revise - Editable</a:t>
                      </a:r>
                      <a:endParaRPr sz="1200" b="1">
                        <a:solidFill>
                          <a:srgbClr val="0072EF"/>
                        </a:solidFill>
                      </a:endParaRPr>
                    </a:p>
                    <a:p>
                      <a:pPr marL="35999" marR="35999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0072EF"/>
                        </a:solidFill>
                      </a:endParaRPr>
                    </a:p>
                    <a:p>
                      <a:pPr marL="35999" marR="35999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0072EF"/>
                          </a:solidFill>
                        </a:rPr>
                        <a:t>Revise activities that you can personalise to match your learners’ needs - edit them in our Activity Builder.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5999" marR="35999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0072EF"/>
                          </a:solidFill>
                        </a:rPr>
                        <a:t>Real World</a:t>
                      </a:r>
                      <a:endParaRPr sz="1200" b="1">
                        <a:solidFill>
                          <a:srgbClr val="0072EF"/>
                        </a:solidFill>
                      </a:endParaRPr>
                    </a:p>
                    <a:p>
                      <a:pPr marL="35999" marR="35999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0072EF"/>
                        </a:solidFill>
                      </a:endParaRPr>
                    </a:p>
                    <a:p>
                      <a:pPr marL="35999" marR="35999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0072EF"/>
                          </a:solidFill>
                        </a:rPr>
                        <a:t>Contextualised activities in which learners have to overcome problems in real-world scenarios.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5999" marR="35999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0072EF"/>
                          </a:solidFill>
                        </a:rPr>
                        <a:t>Exam Practice</a:t>
                      </a:r>
                      <a:endParaRPr sz="1200" b="1">
                        <a:solidFill>
                          <a:srgbClr val="0072EF"/>
                        </a:solidFill>
                      </a:endParaRPr>
                    </a:p>
                    <a:p>
                      <a:pPr marL="35999" marR="35999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0072EF"/>
                        </a:solidFill>
                      </a:endParaRPr>
                    </a:p>
                    <a:p>
                      <a:pPr marL="35999" marR="35999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0072EF"/>
                          </a:solidFill>
                        </a:rPr>
                        <a:t>These enable learners to develop their exam techniques. They are similar to the test questions but are timed, giving learners time-management experience.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5999" marR="35999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0072EF"/>
                          </a:solidFill>
                        </a:rPr>
                        <a:t>Exam Essentials</a:t>
                      </a:r>
                      <a:endParaRPr sz="1200" b="1">
                        <a:solidFill>
                          <a:srgbClr val="0072EF"/>
                        </a:solidFill>
                      </a:endParaRPr>
                    </a:p>
                    <a:p>
                      <a:pPr marL="35999" marR="35999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0072EF"/>
                        </a:solidFill>
                      </a:endParaRPr>
                    </a:p>
                    <a:p>
                      <a:pPr marL="35999" marR="35999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0072EF"/>
                          </a:solidFill>
                        </a:rPr>
                        <a:t>Our latest project - focused very tightly on Exam Board Specs.  We have started with AQA GCSE Science.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3" name="Google Shape;8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925" y="47750"/>
            <a:ext cx="2278900" cy="4452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2508975" y="82775"/>
            <a:ext cx="1711800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/>
              <a:t>Initial Training</a:t>
            </a: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/>
              <a:t>School Success Team</a:t>
            </a:r>
            <a:endParaRPr sz="800"/>
          </a:p>
        </p:txBody>
      </p:sp>
      <p:grpSp>
        <p:nvGrpSpPr>
          <p:cNvPr id="85" name="Google Shape;85;p15"/>
          <p:cNvGrpSpPr/>
          <p:nvPr/>
        </p:nvGrpSpPr>
        <p:grpSpPr>
          <a:xfrm>
            <a:off x="142800" y="586925"/>
            <a:ext cx="8869800" cy="706350"/>
            <a:chOff x="142800" y="510725"/>
            <a:chExt cx="8869800" cy="706350"/>
          </a:xfrm>
        </p:grpSpPr>
        <p:grpSp>
          <p:nvGrpSpPr>
            <p:cNvPr id="86" name="Google Shape;86;p15"/>
            <p:cNvGrpSpPr/>
            <p:nvPr/>
          </p:nvGrpSpPr>
          <p:grpSpPr>
            <a:xfrm>
              <a:off x="142800" y="510725"/>
              <a:ext cx="8869800" cy="452950"/>
              <a:chOff x="142800" y="510725"/>
              <a:chExt cx="8869800" cy="452950"/>
            </a:xfrm>
          </p:grpSpPr>
          <p:sp>
            <p:nvSpPr>
              <p:cNvPr id="87" name="Google Shape;87;p15"/>
              <p:cNvSpPr/>
              <p:nvPr/>
            </p:nvSpPr>
            <p:spPr>
              <a:xfrm>
                <a:off x="142800" y="510725"/>
                <a:ext cx="8869800" cy="293700"/>
              </a:xfrm>
              <a:prstGeom prst="rect">
                <a:avLst/>
              </a:prstGeom>
              <a:solidFill>
                <a:srgbClr val="07376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 rot="10800000" flipH="1">
                <a:off x="142800" y="812775"/>
                <a:ext cx="8869800" cy="150900"/>
              </a:xfrm>
              <a:prstGeom prst="trapezoid">
                <a:avLst>
                  <a:gd name="adj" fmla="val 25000"/>
                </a:avLst>
              </a:prstGeom>
              <a:solidFill>
                <a:srgbClr val="07376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15"/>
            <p:cNvSpPr/>
            <p:nvPr/>
          </p:nvSpPr>
          <p:spPr>
            <a:xfrm>
              <a:off x="235500" y="814175"/>
              <a:ext cx="8684400" cy="402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accent5"/>
                  </a:solidFill>
                </a:rPr>
                <a:t>What types of activity are available on SAM Learning?</a:t>
              </a:r>
              <a:endParaRPr sz="1200">
                <a:solidFill>
                  <a:schemeClr val="accent5"/>
                </a:solidFill>
              </a:endParaRPr>
            </a:p>
          </p:txBody>
        </p:sp>
      </p:grpSp>
      <p:sp>
        <p:nvSpPr>
          <p:cNvPr id="90" name="Google Shape;90;p15">
            <a:hlinkClick r:id="rId4" action="ppaction://hlinksldjump"/>
          </p:cNvPr>
          <p:cNvSpPr txBox="1"/>
          <p:nvPr/>
        </p:nvSpPr>
        <p:spPr>
          <a:xfrm>
            <a:off x="1138000" y="600288"/>
            <a:ext cx="822900" cy="25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/>
              <a:t>Task Types</a:t>
            </a:r>
            <a:endParaRPr sz="900" b="1"/>
          </a:p>
        </p:txBody>
      </p:sp>
      <p:sp>
        <p:nvSpPr>
          <p:cNvPr id="91" name="Google Shape;91;p15">
            <a:hlinkClick r:id="" action="ppaction://noaction"/>
          </p:cNvPr>
          <p:cNvSpPr txBox="1"/>
          <p:nvPr/>
        </p:nvSpPr>
        <p:spPr>
          <a:xfrm>
            <a:off x="2036625" y="600288"/>
            <a:ext cx="822900" cy="2559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</a:rPr>
              <a:t>Creating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92" name="Google Shape;92;p15">
            <a:hlinkClick r:id="rId5" action="ppaction://hlinksldjump"/>
          </p:cNvPr>
          <p:cNvSpPr txBox="1"/>
          <p:nvPr/>
        </p:nvSpPr>
        <p:spPr>
          <a:xfrm>
            <a:off x="2935250" y="600288"/>
            <a:ext cx="822900" cy="2559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54000" tIns="91425" rIns="54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</a:rPr>
              <a:t>Reporting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93" name="Google Shape;93;p15"/>
          <p:cNvSpPr/>
          <p:nvPr/>
        </p:nvSpPr>
        <p:spPr>
          <a:xfrm>
            <a:off x="369350" y="1359050"/>
            <a:ext cx="4158300" cy="2517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Marked Automatically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4" name="Google Shape;94;p15"/>
          <p:cNvSpPr/>
          <p:nvPr/>
        </p:nvSpPr>
        <p:spPr>
          <a:xfrm>
            <a:off x="4712750" y="1359050"/>
            <a:ext cx="1944000" cy="251700"/>
          </a:xfrm>
          <a:prstGeom prst="roundRect">
            <a:avLst>
              <a:gd name="adj" fmla="val 16667"/>
            </a:avLst>
          </a:prstGeom>
          <a:solidFill>
            <a:srgbClr val="6FA8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Self-marked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5" name="Google Shape;95;p15"/>
          <p:cNvSpPr/>
          <p:nvPr/>
        </p:nvSpPr>
        <p:spPr>
          <a:xfrm>
            <a:off x="6841875" y="1366350"/>
            <a:ext cx="1944000" cy="251700"/>
          </a:xfrm>
          <a:prstGeom prst="roundRect">
            <a:avLst>
              <a:gd name="adj" fmla="val 16667"/>
            </a:avLst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Combinations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6" name="Google Shape;96;p15">
            <a:hlinkClick r:id="rId6" action="ppaction://hlinksldjump"/>
          </p:cNvPr>
          <p:cNvSpPr/>
          <p:nvPr/>
        </p:nvSpPr>
        <p:spPr>
          <a:xfrm>
            <a:off x="7660875" y="978050"/>
            <a:ext cx="1040400" cy="2517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Exit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97" name="Google Shape;97;p15">
            <a:hlinkClick r:id="" action="ppaction://noaction"/>
          </p:cNvPr>
          <p:cNvSpPr txBox="1"/>
          <p:nvPr/>
        </p:nvSpPr>
        <p:spPr>
          <a:xfrm>
            <a:off x="3833875" y="600288"/>
            <a:ext cx="822900" cy="2559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</a:rPr>
              <a:t>Groups</a:t>
            </a:r>
            <a:endParaRPr sz="900">
              <a:solidFill>
                <a:srgbClr val="FFFFFF"/>
              </a:solidFill>
            </a:endParaRPr>
          </a:p>
        </p:txBody>
      </p:sp>
      <p:grpSp>
        <p:nvGrpSpPr>
          <p:cNvPr id="98" name="Google Shape;98;p15"/>
          <p:cNvGrpSpPr/>
          <p:nvPr/>
        </p:nvGrpSpPr>
        <p:grpSpPr>
          <a:xfrm>
            <a:off x="152400" y="600288"/>
            <a:ext cx="909875" cy="255900"/>
            <a:chOff x="152400" y="600288"/>
            <a:chExt cx="909875" cy="255900"/>
          </a:xfrm>
        </p:grpSpPr>
        <p:sp>
          <p:nvSpPr>
            <p:cNvPr id="99" name="Google Shape;99;p15">
              <a:hlinkClick r:id="" action="ppaction://noaction"/>
            </p:cNvPr>
            <p:cNvSpPr txBox="1"/>
            <p:nvPr/>
          </p:nvSpPr>
          <p:spPr>
            <a:xfrm>
              <a:off x="239375" y="600288"/>
              <a:ext cx="822900" cy="255900"/>
            </a:xfrm>
            <a:prstGeom prst="rect">
              <a:avLst/>
            </a:pr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FFFFFF"/>
                  </a:solidFill>
                </a:rPr>
                <a:t>Introduction</a:t>
              </a:r>
              <a:endParaRPr sz="900">
                <a:solidFill>
                  <a:srgbClr val="FFFFFF"/>
                </a:solidFill>
              </a:endParaRPr>
            </a:p>
          </p:txBody>
        </p:sp>
        <p:pic>
          <p:nvPicPr>
            <p:cNvPr id="100" name="Google Shape;100;p1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52400" y="609600"/>
              <a:ext cx="220575" cy="228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1" name="Google Shape;10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05675" y="726"/>
            <a:ext cx="538325" cy="55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21838" y="3497613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44013" y="3497613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62616" y="3497613"/>
            <a:ext cx="53714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937288" y="1676516"/>
            <a:ext cx="540000" cy="53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867663" y="3497613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721466" y="1676516"/>
            <a:ext cx="537143" cy="53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34688" y="1676516"/>
            <a:ext cx="540000" cy="53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626788" y="1676516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248729" y="1676516"/>
            <a:ext cx="53714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098704" y="1676516"/>
            <a:ext cx="537143" cy="537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43950"/>
            <a:ext cx="8839198" cy="39333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508975" y="82775"/>
            <a:ext cx="1711800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/>
              <a:t>Swift Teacher Training</a:t>
            </a: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/>
              <a:t>School Success Team</a:t>
            </a:r>
            <a:endParaRPr sz="800"/>
          </a:p>
        </p:txBody>
      </p:sp>
      <p:sp>
        <p:nvSpPr>
          <p:cNvPr id="65" name="Google Shape;65;p14"/>
          <p:cNvSpPr/>
          <p:nvPr/>
        </p:nvSpPr>
        <p:spPr>
          <a:xfrm>
            <a:off x="297713" y="1359050"/>
            <a:ext cx="2659800" cy="2517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1. Set up your profile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925" y="47750"/>
            <a:ext cx="2278900" cy="4452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/>
          <p:nvPr/>
        </p:nvSpPr>
        <p:spPr>
          <a:xfrm>
            <a:off x="3264950" y="1359050"/>
            <a:ext cx="2659800" cy="2517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2. Set a task to a class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6236750" y="1359050"/>
            <a:ext cx="2660400" cy="2517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>
              <a:buClr>
                <a:srgbClr val="FFFFFF"/>
              </a:buClr>
              <a:buSzPts val="1400"/>
            </a:pPr>
            <a:r>
              <a:rPr lang="en-GB">
                <a:solidFill>
                  <a:srgbClr val="FFFFFF"/>
                </a:solidFill>
              </a:rPr>
              <a:t>3. Create a Wave 1 Group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235500" y="890375"/>
            <a:ext cx="8684400" cy="40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5"/>
                </a:solidFill>
              </a:rPr>
              <a:t>In just 15 minutes...</a:t>
            </a:r>
            <a:endParaRPr sz="1200">
              <a:solidFill>
                <a:schemeClr val="accent5"/>
              </a:solidFill>
            </a:endParaRPr>
          </a:p>
        </p:txBody>
      </p:sp>
      <p:sp>
        <p:nvSpPr>
          <p:cNvPr id="70" name="Google Shape;70;p14">
            <a:hlinkClick r:id="rId5" action="ppaction://hlinksldjump"/>
          </p:cNvPr>
          <p:cNvSpPr/>
          <p:nvPr/>
        </p:nvSpPr>
        <p:spPr>
          <a:xfrm>
            <a:off x="7660875" y="978050"/>
            <a:ext cx="1040400" cy="2517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Exit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05675" y="4593326"/>
            <a:ext cx="538325" cy="5501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/>
          <p:nvPr/>
        </p:nvSpPr>
        <p:spPr>
          <a:xfrm>
            <a:off x="381000" y="3930575"/>
            <a:ext cx="2520600" cy="612000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1200">
                <a:solidFill>
                  <a:srgbClr val="FFFFFF"/>
                </a:solidFill>
              </a:rPr>
              <a:t>A few minutes’ set-up will save you time every time.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76" name="Google Shape;76;p14"/>
          <p:cNvSpPr/>
          <p:nvPr/>
        </p:nvSpPr>
        <p:spPr>
          <a:xfrm>
            <a:off x="3311700" y="3930575"/>
            <a:ext cx="2520600" cy="612000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1200">
                <a:solidFill>
                  <a:srgbClr val="FFFFFF"/>
                </a:solidFill>
              </a:rPr>
              <a:t>Establish good learner habits - and save yourself marking time.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6306338" y="3930575"/>
            <a:ext cx="2520600" cy="6120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Focus in on key learners e.g. underperformers, pupil premium.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71CA56-93FC-41A3-93D9-2D6B4F65606E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293151" y="1750975"/>
            <a:ext cx="2664362" cy="19913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D560ED-A0EF-42E3-93C2-05A54F5B3F2F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3250664" y="1833605"/>
            <a:ext cx="2659800" cy="18260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1FF793-8AAF-4271-99A5-177C6391F5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0639" y="1906754"/>
            <a:ext cx="2624198" cy="167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67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E7195B-F360-44EC-8AC3-628C1AD6C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354" y="1007823"/>
            <a:ext cx="5291458" cy="4014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A11FFB-3079-4E76-BA85-A2F0649B2675}"/>
              </a:ext>
            </a:extLst>
          </p:cNvPr>
          <p:cNvSpPr txBox="1"/>
          <p:nvPr/>
        </p:nvSpPr>
        <p:spPr>
          <a:xfrm>
            <a:off x="1284195" y="107576"/>
            <a:ext cx="6568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213" indent="-557213" algn="ctr">
              <a:buAutoNum type="alphaUcPeriod"/>
            </a:pPr>
            <a:r>
              <a:rPr lang="en-GB" sz="2700" dirty="0">
                <a:solidFill>
                  <a:srgbClr val="00BBE4"/>
                </a:solidFill>
                <a:latin typeface="Abadi Extra Light" panose="020B0204020104020204" pitchFamily="34" charset="0"/>
              </a:rPr>
              <a:t>Create a Wave 1 Group… </a:t>
            </a:r>
          </a:p>
          <a:p>
            <a:pPr algn="ctr"/>
            <a:r>
              <a:rPr lang="en-GB" sz="2700" dirty="0">
                <a:solidFill>
                  <a:srgbClr val="00BBE4"/>
                </a:solidFill>
                <a:latin typeface="Abadi Extra Light" panose="020B0204020104020204" pitchFamily="34" charset="0"/>
              </a:rPr>
              <a:t>Target learners within your class</a:t>
            </a:r>
          </a:p>
        </p:txBody>
      </p:sp>
    </p:spTree>
    <p:extLst>
      <p:ext uri="{BB962C8B-B14F-4D97-AF65-F5344CB8AC3E}">
        <p14:creationId xmlns:p14="http://schemas.microsoft.com/office/powerpoint/2010/main" val="2285365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6086F3-84CE-4032-937C-AC50308B544C}"/>
              </a:ext>
            </a:extLst>
          </p:cNvPr>
          <p:cNvSpPr txBox="1"/>
          <p:nvPr/>
        </p:nvSpPr>
        <p:spPr>
          <a:xfrm>
            <a:off x="1284195" y="107577"/>
            <a:ext cx="65688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rgbClr val="00BBE4"/>
                </a:solidFill>
                <a:latin typeface="Abadi Extra Light" panose="020B0204020104020204" pitchFamily="34" charset="0"/>
              </a:rPr>
              <a:t>B. Go to the </a:t>
            </a:r>
            <a:r>
              <a:rPr lang="en-GB" sz="2700" b="1" dirty="0">
                <a:solidFill>
                  <a:srgbClr val="00BBE4"/>
                </a:solidFill>
                <a:latin typeface="Abadi Extra Light" panose="020B0204020104020204" pitchFamily="34" charset="0"/>
              </a:rPr>
              <a:t>Groups Tab </a:t>
            </a:r>
            <a:r>
              <a:rPr lang="en-GB" sz="2700" dirty="0">
                <a:solidFill>
                  <a:srgbClr val="00BBE4"/>
                </a:solidFill>
                <a:latin typeface="Abadi Extra Light" panose="020B0204020104020204" pitchFamily="34" charset="0"/>
              </a:rPr>
              <a:t>and </a:t>
            </a:r>
            <a:r>
              <a:rPr lang="en-GB" sz="2700" b="1" dirty="0">
                <a:solidFill>
                  <a:srgbClr val="00BBE4"/>
                </a:solidFill>
                <a:latin typeface="Abadi Extra Light" panose="020B0204020104020204" pitchFamily="34" charset="0"/>
              </a:rPr>
              <a:t>Wave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4B2F4A-8213-4C3E-99C4-96250A3AB988}"/>
              </a:ext>
            </a:extLst>
          </p:cNvPr>
          <p:cNvSpPr txBox="1"/>
          <p:nvPr/>
        </p:nvSpPr>
        <p:spPr>
          <a:xfrm>
            <a:off x="1324533" y="4477871"/>
            <a:ext cx="6568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BBE4"/>
                </a:solidFill>
                <a:latin typeface="Abadi Extra Light" panose="020B0204020104020204" pitchFamily="34" charset="0"/>
              </a:rPr>
              <a:t>Click on the Personalise </a:t>
            </a:r>
            <a:r>
              <a:rPr lang="en-GB" sz="2400" b="1" dirty="0">
                <a:solidFill>
                  <a:srgbClr val="00BBE4"/>
                </a:solidFill>
                <a:latin typeface="Abadi Extra Light" panose="020B0204020104020204" pitchFamily="34" charset="0"/>
              </a:rPr>
              <a:t>Action.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50A6B8-15FE-4734-AE40-B5C2CB0C8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609" y="544606"/>
            <a:ext cx="6144694" cy="39332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6A2D4B-E75B-4F03-85C5-90AB87DCA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104" y="4499045"/>
            <a:ext cx="426749" cy="5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22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9B4161-5346-46BB-991E-A3F46064F6E5}"/>
              </a:ext>
            </a:extLst>
          </p:cNvPr>
          <p:cNvSpPr txBox="1"/>
          <p:nvPr/>
        </p:nvSpPr>
        <p:spPr>
          <a:xfrm>
            <a:off x="1284195" y="107577"/>
            <a:ext cx="65688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rgbClr val="00BBE4"/>
                </a:solidFill>
                <a:latin typeface="Abadi Extra Light" panose="020B0204020104020204" pitchFamily="34" charset="0"/>
              </a:rPr>
              <a:t>C. Create a new group</a:t>
            </a:r>
            <a:endParaRPr lang="en-GB" sz="2700" b="1" dirty="0">
              <a:solidFill>
                <a:srgbClr val="00BBE4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BCF11-F3F1-4B10-B9E8-CB62CB0128B7}"/>
              </a:ext>
            </a:extLst>
          </p:cNvPr>
          <p:cNvSpPr txBox="1"/>
          <p:nvPr/>
        </p:nvSpPr>
        <p:spPr>
          <a:xfrm>
            <a:off x="1324533" y="4477871"/>
            <a:ext cx="6568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BBE4"/>
                </a:solidFill>
                <a:latin typeface="Abadi Extra Light" panose="020B0204020104020204" pitchFamily="34" charset="0"/>
              </a:rPr>
              <a:t>…and give your group a name.</a:t>
            </a:r>
            <a:endParaRPr lang="en-GB" sz="2400" b="1" dirty="0">
              <a:solidFill>
                <a:srgbClr val="00BBE4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201E7B-F7C7-461E-971D-FDAF313FD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119" y="638143"/>
            <a:ext cx="5131099" cy="389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60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9B4161-5346-46BB-991E-A3F46064F6E5}"/>
              </a:ext>
            </a:extLst>
          </p:cNvPr>
          <p:cNvSpPr txBox="1"/>
          <p:nvPr/>
        </p:nvSpPr>
        <p:spPr>
          <a:xfrm>
            <a:off x="1284195" y="107577"/>
            <a:ext cx="65688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rgbClr val="00BBE4"/>
                </a:solidFill>
                <a:latin typeface="Abadi Extra Light" panose="020B0204020104020204" pitchFamily="34" charset="0"/>
              </a:rPr>
              <a:t>D. Select the </a:t>
            </a:r>
            <a:r>
              <a:rPr lang="en-GB" sz="2700" b="1" dirty="0">
                <a:solidFill>
                  <a:srgbClr val="00BBE4"/>
                </a:solidFill>
                <a:latin typeface="Abadi Extra Light" panose="020B0204020104020204" pitchFamily="34" charset="0"/>
              </a:rPr>
              <a:t>Learners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BCF11-F3F1-4B10-B9E8-CB62CB0128B7}"/>
              </a:ext>
            </a:extLst>
          </p:cNvPr>
          <p:cNvSpPr txBox="1"/>
          <p:nvPr/>
        </p:nvSpPr>
        <p:spPr>
          <a:xfrm>
            <a:off x="1324533" y="4477871"/>
            <a:ext cx="6568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BBE4"/>
                </a:solidFill>
                <a:latin typeface="Abadi Extra Light" panose="020B0204020104020204" pitchFamily="34" charset="0"/>
              </a:rPr>
              <a:t>(Learners don’t ever see that they are in groups.)</a:t>
            </a:r>
            <a:endParaRPr lang="en-GB" sz="2400" b="1" dirty="0">
              <a:solidFill>
                <a:srgbClr val="00BBE4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44DAAA-3614-48EB-BCE2-025C04987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788" y="490818"/>
            <a:ext cx="5437337" cy="398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3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9B4161-5346-46BB-991E-A3F46064F6E5}"/>
              </a:ext>
            </a:extLst>
          </p:cNvPr>
          <p:cNvSpPr txBox="1"/>
          <p:nvPr/>
        </p:nvSpPr>
        <p:spPr>
          <a:xfrm>
            <a:off x="1284195" y="107577"/>
            <a:ext cx="65688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rgbClr val="00BBE4"/>
                </a:solidFill>
                <a:latin typeface="Abadi Extra Light" panose="020B0204020104020204" pitchFamily="34" charset="0"/>
              </a:rPr>
              <a:t>E. Now you can set work to that group</a:t>
            </a:r>
            <a:endParaRPr lang="en-GB" sz="2700" b="1" dirty="0">
              <a:solidFill>
                <a:srgbClr val="00BBE4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BCF11-F3F1-4B10-B9E8-CB62CB0128B7}"/>
              </a:ext>
            </a:extLst>
          </p:cNvPr>
          <p:cNvSpPr txBox="1"/>
          <p:nvPr/>
        </p:nvSpPr>
        <p:spPr>
          <a:xfrm>
            <a:off x="1324533" y="4477870"/>
            <a:ext cx="65688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solidFill>
                  <a:srgbClr val="00BBE4"/>
                </a:solidFill>
                <a:latin typeface="Abadi Extra Light" panose="020B0204020104020204" pitchFamily="34" charset="0"/>
              </a:rPr>
              <a:t>You can monitor their progress on the Reports / Tasks Tab..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6CDDC1-84D7-4A47-9C35-CF52AE000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062" y="592325"/>
            <a:ext cx="5891151" cy="385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9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925" y="47750"/>
            <a:ext cx="2278900" cy="44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 txBox="1"/>
          <p:nvPr/>
        </p:nvSpPr>
        <p:spPr>
          <a:xfrm>
            <a:off x="2508975" y="82775"/>
            <a:ext cx="1711800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/>
              <a:t>Initial Training</a:t>
            </a: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/>
              <a:t>School Success Team</a:t>
            </a:r>
            <a:endParaRPr sz="800"/>
          </a:p>
        </p:txBody>
      </p:sp>
      <p:grpSp>
        <p:nvGrpSpPr>
          <p:cNvPr id="118" name="Google Shape;118;p16"/>
          <p:cNvGrpSpPr/>
          <p:nvPr/>
        </p:nvGrpSpPr>
        <p:grpSpPr>
          <a:xfrm>
            <a:off x="142800" y="586925"/>
            <a:ext cx="8869800" cy="706350"/>
            <a:chOff x="142800" y="510725"/>
            <a:chExt cx="8869800" cy="706350"/>
          </a:xfrm>
        </p:grpSpPr>
        <p:grpSp>
          <p:nvGrpSpPr>
            <p:cNvPr id="119" name="Google Shape;119;p16"/>
            <p:cNvGrpSpPr/>
            <p:nvPr/>
          </p:nvGrpSpPr>
          <p:grpSpPr>
            <a:xfrm>
              <a:off x="142800" y="510725"/>
              <a:ext cx="8869800" cy="452950"/>
              <a:chOff x="142800" y="510725"/>
              <a:chExt cx="8869800" cy="452950"/>
            </a:xfrm>
          </p:grpSpPr>
          <p:sp>
            <p:nvSpPr>
              <p:cNvPr id="120" name="Google Shape;120;p16"/>
              <p:cNvSpPr/>
              <p:nvPr/>
            </p:nvSpPr>
            <p:spPr>
              <a:xfrm>
                <a:off x="142800" y="510725"/>
                <a:ext cx="8869800" cy="293700"/>
              </a:xfrm>
              <a:prstGeom prst="rect">
                <a:avLst/>
              </a:prstGeom>
              <a:solidFill>
                <a:srgbClr val="07376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6"/>
              <p:cNvSpPr/>
              <p:nvPr/>
            </p:nvSpPr>
            <p:spPr>
              <a:xfrm rot="10800000" flipH="1">
                <a:off x="142800" y="812775"/>
                <a:ext cx="8869800" cy="150900"/>
              </a:xfrm>
              <a:prstGeom prst="trapezoid">
                <a:avLst>
                  <a:gd name="adj" fmla="val 25000"/>
                </a:avLst>
              </a:prstGeom>
              <a:solidFill>
                <a:srgbClr val="07376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2" name="Google Shape;122;p16"/>
            <p:cNvSpPr/>
            <p:nvPr/>
          </p:nvSpPr>
          <p:spPr>
            <a:xfrm>
              <a:off x="235500" y="814175"/>
              <a:ext cx="8684400" cy="402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accent5"/>
                  </a:solidFill>
                </a:rPr>
                <a:t>How well are my learners doing?</a:t>
              </a:r>
              <a:endParaRPr sz="1200">
                <a:solidFill>
                  <a:schemeClr val="accent5"/>
                </a:solidFill>
              </a:endParaRPr>
            </a:p>
          </p:txBody>
        </p:sp>
      </p:grpSp>
      <p:sp>
        <p:nvSpPr>
          <p:cNvPr id="123" name="Google Shape;123;p16"/>
          <p:cNvSpPr/>
          <p:nvPr/>
        </p:nvSpPr>
        <p:spPr>
          <a:xfrm>
            <a:off x="293150" y="1359050"/>
            <a:ext cx="2659800" cy="2517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E-mailed Task Reports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4" name="Google Shape;124;p16"/>
          <p:cNvSpPr/>
          <p:nvPr/>
        </p:nvSpPr>
        <p:spPr>
          <a:xfrm>
            <a:off x="3264950" y="1359050"/>
            <a:ext cx="2659800" cy="251700"/>
          </a:xfrm>
          <a:prstGeom prst="roundRect">
            <a:avLst>
              <a:gd name="adj" fmla="val 16667"/>
            </a:avLst>
          </a:prstGeom>
          <a:solidFill>
            <a:srgbClr val="6FA8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Online Task Reports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5" name="Google Shape;125;p16"/>
          <p:cNvSpPr/>
          <p:nvPr/>
        </p:nvSpPr>
        <p:spPr>
          <a:xfrm>
            <a:off x="6236750" y="1359050"/>
            <a:ext cx="2659800" cy="251700"/>
          </a:xfrm>
          <a:prstGeom prst="roundRect">
            <a:avLst>
              <a:gd name="adj" fmla="val 16667"/>
            </a:avLst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Pupil Progress Reports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6" name="Google Shape;126;p16">
            <a:hlinkClick r:id="rId4" action="ppaction://hlinksldjump"/>
          </p:cNvPr>
          <p:cNvSpPr/>
          <p:nvPr/>
        </p:nvSpPr>
        <p:spPr>
          <a:xfrm>
            <a:off x="7660875" y="978050"/>
            <a:ext cx="1040400" cy="2517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Exit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127" name="Google Shape;127;p16">
            <a:hlinkClick r:id="rId5" action="ppaction://hlinksldjump"/>
          </p:cNvPr>
          <p:cNvSpPr txBox="1"/>
          <p:nvPr/>
        </p:nvSpPr>
        <p:spPr>
          <a:xfrm>
            <a:off x="1138000" y="600288"/>
            <a:ext cx="822900" cy="2559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900">
                <a:solidFill>
                  <a:srgbClr val="FFFFFF"/>
                </a:solidFill>
              </a:rPr>
              <a:t>Task Types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128" name="Google Shape;128;p16">
            <a:hlinkClick r:id="" action="ppaction://noaction"/>
          </p:cNvPr>
          <p:cNvSpPr txBox="1"/>
          <p:nvPr/>
        </p:nvSpPr>
        <p:spPr>
          <a:xfrm>
            <a:off x="2036625" y="600288"/>
            <a:ext cx="822900" cy="2559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</a:rPr>
              <a:t>Creating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129" name="Google Shape;129;p16">
            <a:hlinkClick r:id="rId6" action="ppaction://hlinksldjump"/>
          </p:cNvPr>
          <p:cNvSpPr txBox="1"/>
          <p:nvPr/>
        </p:nvSpPr>
        <p:spPr>
          <a:xfrm>
            <a:off x="2935250" y="600288"/>
            <a:ext cx="822900" cy="25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900" b="1"/>
              <a:t>Reporting</a:t>
            </a:r>
            <a:endParaRPr sz="900" b="1"/>
          </a:p>
        </p:txBody>
      </p:sp>
      <p:sp>
        <p:nvSpPr>
          <p:cNvPr id="130" name="Google Shape;130;p16">
            <a:hlinkClick r:id="" action="ppaction://noaction"/>
          </p:cNvPr>
          <p:cNvSpPr txBox="1"/>
          <p:nvPr/>
        </p:nvSpPr>
        <p:spPr>
          <a:xfrm>
            <a:off x="3833875" y="600288"/>
            <a:ext cx="822900" cy="2559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FFFF"/>
                </a:solidFill>
              </a:rPr>
              <a:t>Groups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131" name="Google Shape;131;p16"/>
          <p:cNvSpPr/>
          <p:nvPr/>
        </p:nvSpPr>
        <p:spPr>
          <a:xfrm>
            <a:off x="3347400" y="1676400"/>
            <a:ext cx="2520000" cy="457200"/>
          </a:xfrm>
          <a:prstGeom prst="roundRect">
            <a:avLst>
              <a:gd name="adj" fmla="val 16667"/>
            </a:avLst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You can also review learners’ progress online, at any time.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132" name="Google Shape;132;p16"/>
          <p:cNvSpPr/>
          <p:nvPr/>
        </p:nvSpPr>
        <p:spPr>
          <a:xfrm>
            <a:off x="381000" y="1676400"/>
            <a:ext cx="2520600" cy="6120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When a task reaches its end date and time, you can be e-mailed with a report.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133" name="Google Shape;133;p16"/>
          <p:cNvSpPr/>
          <p:nvPr/>
        </p:nvSpPr>
        <p:spPr>
          <a:xfrm>
            <a:off x="6319200" y="1676400"/>
            <a:ext cx="2520000" cy="6096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Get an overview of learners’ progress across all tasks - filtered by group or subject.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134" name="Google Shape;13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05675" y="726"/>
            <a:ext cx="538325" cy="55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9350" y="2386080"/>
            <a:ext cx="2520000" cy="1683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47400" y="2211925"/>
            <a:ext cx="2520000" cy="1213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47200" y="3852350"/>
            <a:ext cx="2664000" cy="91232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6"/>
          <p:cNvSpPr/>
          <p:nvPr/>
        </p:nvSpPr>
        <p:spPr>
          <a:xfrm>
            <a:off x="3347400" y="3505200"/>
            <a:ext cx="2520000" cy="612000"/>
          </a:xfrm>
          <a:prstGeom prst="roundRect">
            <a:avLst>
              <a:gd name="adj" fmla="val 16667"/>
            </a:avLst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You can find out who might be struggling - or who hasn’t managed to start a task yet.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139" name="Google Shape;139;p16"/>
          <p:cNvSpPr/>
          <p:nvPr/>
        </p:nvSpPr>
        <p:spPr>
          <a:xfrm>
            <a:off x="381000" y="4114800"/>
            <a:ext cx="2520600" cy="6120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It tells you how many attempts each learner took, as well as their percentages.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140" name="Google Shape;140;p16"/>
          <p:cNvSpPr/>
          <p:nvPr/>
        </p:nvSpPr>
        <p:spPr>
          <a:xfrm>
            <a:off x="6319200" y="3352800"/>
            <a:ext cx="2520000" cy="4680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Drill down to explore the progress of individual learners.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141" name="Google Shape;141;p16"/>
          <p:cNvSpPr/>
          <p:nvPr/>
        </p:nvSpPr>
        <p:spPr>
          <a:xfrm>
            <a:off x="3411725" y="2693850"/>
            <a:ext cx="422100" cy="706200"/>
          </a:xfrm>
          <a:prstGeom prst="rect">
            <a:avLst/>
          </a:prstGeom>
          <a:gradFill>
            <a:gsLst>
              <a:gs pos="0">
                <a:srgbClr val="CFE2F3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Google Shape;142;p16"/>
          <p:cNvGrpSpPr/>
          <p:nvPr/>
        </p:nvGrpSpPr>
        <p:grpSpPr>
          <a:xfrm>
            <a:off x="6249300" y="2377800"/>
            <a:ext cx="2664001" cy="903325"/>
            <a:chOff x="6249300" y="2377800"/>
            <a:chExt cx="2664001" cy="903325"/>
          </a:xfrm>
        </p:grpSpPr>
        <p:pic>
          <p:nvPicPr>
            <p:cNvPr id="143" name="Google Shape;143;p16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249300" y="2377800"/>
              <a:ext cx="2664001" cy="887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16"/>
            <p:cNvSpPr/>
            <p:nvPr/>
          </p:nvSpPr>
          <p:spPr>
            <a:xfrm>
              <a:off x="6953650" y="2669125"/>
              <a:ext cx="306600" cy="612000"/>
            </a:xfrm>
            <a:prstGeom prst="rect">
              <a:avLst/>
            </a:prstGeom>
            <a:gradFill>
              <a:gsLst>
                <a:gs pos="0">
                  <a:srgbClr val="CFE2F3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16"/>
          <p:cNvGrpSpPr/>
          <p:nvPr/>
        </p:nvGrpSpPr>
        <p:grpSpPr>
          <a:xfrm>
            <a:off x="152400" y="600288"/>
            <a:ext cx="909875" cy="255900"/>
            <a:chOff x="152400" y="600288"/>
            <a:chExt cx="909875" cy="255900"/>
          </a:xfrm>
        </p:grpSpPr>
        <p:sp>
          <p:nvSpPr>
            <p:cNvPr id="146" name="Google Shape;146;p16">
              <a:hlinkClick r:id="" action="ppaction://noaction"/>
            </p:cNvPr>
            <p:cNvSpPr txBox="1"/>
            <p:nvPr/>
          </p:nvSpPr>
          <p:spPr>
            <a:xfrm>
              <a:off x="239375" y="600288"/>
              <a:ext cx="822900" cy="255900"/>
            </a:xfrm>
            <a:prstGeom prst="rect">
              <a:avLst/>
            </a:pr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FFFFFF"/>
                  </a:solidFill>
                </a:rPr>
                <a:t>Introduction</a:t>
              </a:r>
              <a:endParaRPr sz="900">
                <a:solidFill>
                  <a:srgbClr val="FFFFFF"/>
                </a:solidFill>
              </a:endParaRPr>
            </a:p>
          </p:txBody>
        </p:sp>
        <p:pic>
          <p:nvPicPr>
            <p:cNvPr id="147" name="Google Shape;147;p16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52400" y="609600"/>
              <a:ext cx="220575" cy="228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43950"/>
            <a:ext cx="8839198" cy="39333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508975" y="82775"/>
            <a:ext cx="1711800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/>
              <a:t>Swift Teacher Training</a:t>
            </a: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/>
              <a:t>School Success Team</a:t>
            </a:r>
            <a:endParaRPr sz="800"/>
          </a:p>
        </p:txBody>
      </p:sp>
      <p:sp>
        <p:nvSpPr>
          <p:cNvPr id="65" name="Google Shape;65;p14"/>
          <p:cNvSpPr/>
          <p:nvPr/>
        </p:nvSpPr>
        <p:spPr>
          <a:xfrm>
            <a:off x="293150" y="1359050"/>
            <a:ext cx="2659800" cy="2517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eriod"/>
            </a:pPr>
            <a:r>
              <a:rPr lang="en-GB" dirty="0">
                <a:solidFill>
                  <a:srgbClr val="FFFFFF"/>
                </a:solidFill>
              </a:rPr>
              <a:t>Set up your profile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925" y="47750"/>
            <a:ext cx="2278900" cy="4452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/>
          <p:nvPr/>
        </p:nvSpPr>
        <p:spPr>
          <a:xfrm>
            <a:off x="3264950" y="1359050"/>
            <a:ext cx="2659800" cy="2517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</a:rPr>
              <a:t>2. Set a task to a class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6236750" y="1359050"/>
            <a:ext cx="2660400" cy="2517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3. Create a Wave 1 Group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235500" y="890375"/>
            <a:ext cx="8684400" cy="40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5"/>
                </a:solidFill>
              </a:rPr>
              <a:t>In just 15 minutes...</a:t>
            </a:r>
            <a:endParaRPr sz="1200">
              <a:solidFill>
                <a:schemeClr val="accent5"/>
              </a:solidFill>
            </a:endParaRPr>
          </a:p>
        </p:txBody>
      </p:sp>
      <p:sp>
        <p:nvSpPr>
          <p:cNvPr id="70" name="Google Shape;70;p14">
            <a:hlinkClick r:id="rId5" action="ppaction://hlinksldjump"/>
          </p:cNvPr>
          <p:cNvSpPr/>
          <p:nvPr/>
        </p:nvSpPr>
        <p:spPr>
          <a:xfrm>
            <a:off x="7660875" y="978050"/>
            <a:ext cx="1040400" cy="2517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Exit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05675" y="4593326"/>
            <a:ext cx="538325" cy="5501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/>
          <p:nvPr/>
        </p:nvSpPr>
        <p:spPr>
          <a:xfrm>
            <a:off x="381000" y="3930575"/>
            <a:ext cx="2520600" cy="6120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A few minutes’ set-up will save you time </a:t>
            </a:r>
            <a:r>
              <a:rPr lang="en-GB" sz="1200" b="1">
                <a:solidFill>
                  <a:srgbClr val="FFFFFF"/>
                </a:solidFill>
              </a:rPr>
              <a:t>every</a:t>
            </a:r>
            <a:r>
              <a:rPr lang="en-GB" sz="1200">
                <a:solidFill>
                  <a:srgbClr val="FFFFFF"/>
                </a:solidFill>
              </a:rPr>
              <a:t> time.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76" name="Google Shape;76;p14"/>
          <p:cNvSpPr/>
          <p:nvPr/>
        </p:nvSpPr>
        <p:spPr>
          <a:xfrm>
            <a:off x="3311700" y="3930575"/>
            <a:ext cx="2520600" cy="612000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FFFFFF"/>
                </a:solidFill>
              </a:rPr>
              <a:t>Establish good learner habits - and save yourself marking time.</a:t>
            </a:r>
            <a:endParaRPr sz="1200" dirty="0">
              <a:solidFill>
                <a:srgbClr val="FFFFFF"/>
              </a:solidFill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6306338" y="3930575"/>
            <a:ext cx="2520600" cy="612000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Focus in on key learners e.g. underperformers, pupil premium.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71CA56-93FC-41A3-93D9-2D6B4F6560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151" y="1750975"/>
            <a:ext cx="2664362" cy="19913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D560ED-A0EF-42E3-93C2-05A54F5B3F2F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3250664" y="1833605"/>
            <a:ext cx="2659800" cy="18260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1FF793-8AAF-4271-99A5-177C6391F595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</a:blip>
          <a:stretch>
            <a:fillRect/>
          </a:stretch>
        </p:blipFill>
        <p:spPr>
          <a:xfrm>
            <a:off x="6250639" y="1906754"/>
            <a:ext cx="2624198" cy="167976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/>
          <p:cNvSpPr/>
          <p:nvPr/>
        </p:nvSpPr>
        <p:spPr>
          <a:xfrm>
            <a:off x="6306650" y="3073450"/>
            <a:ext cx="2520000" cy="6096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Neil McKie</a:t>
            </a:r>
            <a:endParaRPr sz="12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nmckie@samlearning.com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153" name="Google Shape;153;p17"/>
          <p:cNvSpPr/>
          <p:nvPr/>
        </p:nvSpPr>
        <p:spPr>
          <a:xfrm>
            <a:off x="235500" y="511500"/>
            <a:ext cx="8684400" cy="40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Thank you for working through this training with us, today.</a:t>
            </a:r>
            <a:endParaRPr sz="2400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" name="Google Shape;154;p17"/>
          <p:cNvSpPr/>
          <p:nvPr/>
        </p:nvSpPr>
        <p:spPr>
          <a:xfrm>
            <a:off x="293150" y="1359050"/>
            <a:ext cx="2659800" cy="2517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Online CPD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55" name="Google Shape;15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925" y="47750"/>
            <a:ext cx="2278900" cy="44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7"/>
          <p:cNvSpPr/>
          <p:nvPr/>
        </p:nvSpPr>
        <p:spPr>
          <a:xfrm>
            <a:off x="3264950" y="1359050"/>
            <a:ext cx="2659800" cy="251700"/>
          </a:xfrm>
          <a:prstGeom prst="roundRect">
            <a:avLst>
              <a:gd name="adj" fmla="val 16667"/>
            </a:avLst>
          </a:prstGeom>
          <a:solidFill>
            <a:srgbClr val="6FA8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Online Support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7" name="Google Shape;157;p17"/>
          <p:cNvSpPr/>
          <p:nvPr/>
        </p:nvSpPr>
        <p:spPr>
          <a:xfrm>
            <a:off x="6236750" y="1359050"/>
            <a:ext cx="2659800" cy="251700"/>
          </a:xfrm>
          <a:prstGeom prst="roundRect">
            <a:avLst>
              <a:gd name="adj" fmla="val 16667"/>
            </a:avLst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School Success Team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8" name="Google Shape;158;p17"/>
          <p:cNvSpPr txBox="1"/>
          <p:nvPr/>
        </p:nvSpPr>
        <p:spPr>
          <a:xfrm>
            <a:off x="2508975" y="82775"/>
            <a:ext cx="1711800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latin typeface="Open Sans"/>
                <a:ea typeface="Open Sans"/>
                <a:cs typeface="Open Sans"/>
                <a:sym typeface="Open Sans"/>
              </a:rPr>
              <a:t>Initial Training</a:t>
            </a:r>
            <a:endParaRPr sz="10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Open Sans"/>
                <a:ea typeface="Open Sans"/>
                <a:cs typeface="Open Sans"/>
                <a:sym typeface="Open Sans"/>
              </a:rPr>
              <a:t>School Success Team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9" name="Google Shape;159;p17"/>
          <p:cNvSpPr/>
          <p:nvPr/>
        </p:nvSpPr>
        <p:spPr>
          <a:xfrm>
            <a:off x="231000" y="968700"/>
            <a:ext cx="8684400" cy="4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i="1">
                <a:solidFill>
                  <a:schemeClr val="accent5"/>
                </a:solidFill>
              </a:rPr>
              <a:t>How else can we help you?</a:t>
            </a:r>
            <a:endParaRPr sz="1800" i="1">
              <a:solidFill>
                <a:schemeClr val="accent5"/>
              </a:solidFill>
            </a:endParaRPr>
          </a:p>
        </p:txBody>
      </p:sp>
      <p:sp>
        <p:nvSpPr>
          <p:cNvPr id="160" name="Google Shape;160;p17">
            <a:hlinkClick r:id="" action="ppaction://noaction"/>
          </p:cNvPr>
          <p:cNvSpPr/>
          <p:nvPr/>
        </p:nvSpPr>
        <p:spPr>
          <a:xfrm>
            <a:off x="7620000" y="4724400"/>
            <a:ext cx="1371600" cy="2517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Return to Start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161" name="Google Shape;161;p1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062" y="1676400"/>
            <a:ext cx="2155938" cy="312420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7"/>
          <p:cNvSpPr/>
          <p:nvPr/>
        </p:nvSpPr>
        <p:spPr>
          <a:xfrm>
            <a:off x="3352800" y="1700100"/>
            <a:ext cx="2520000" cy="252000"/>
          </a:xfrm>
          <a:prstGeom prst="roundRect">
            <a:avLst>
              <a:gd name="adj" fmla="val 16667"/>
            </a:avLst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Articles on our </a:t>
            </a:r>
            <a:r>
              <a:rPr lang="en-GB" sz="1200" u="sng">
                <a:solidFill>
                  <a:schemeClr val="hlink"/>
                </a:solidFill>
                <a:hlinkClick r:id="rId6"/>
              </a:rPr>
              <a:t>support pages</a:t>
            </a:r>
            <a:r>
              <a:rPr lang="en-GB" sz="1200">
                <a:solidFill>
                  <a:srgbClr val="FFFFFF"/>
                </a:solidFill>
              </a:rPr>
              <a:t>. 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163" name="Google Shape;163;p17"/>
          <p:cNvSpPr/>
          <p:nvPr/>
        </p:nvSpPr>
        <p:spPr>
          <a:xfrm>
            <a:off x="6319200" y="1676400"/>
            <a:ext cx="2520000" cy="6096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Our role is to support you in using SAM Learning - to drive the success of your learners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164" name="Google Shape;164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52800" y="1981200"/>
            <a:ext cx="2520001" cy="1847653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7"/>
          <p:cNvSpPr/>
          <p:nvPr/>
        </p:nvSpPr>
        <p:spPr>
          <a:xfrm>
            <a:off x="3352800" y="3857950"/>
            <a:ext cx="2520000" cy="252000"/>
          </a:xfrm>
          <a:prstGeom prst="roundRect">
            <a:avLst>
              <a:gd name="adj" fmla="val 16667"/>
            </a:avLst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Videos on </a:t>
            </a:r>
            <a:r>
              <a:rPr lang="en-GB" sz="1200" u="sng">
                <a:solidFill>
                  <a:schemeClr val="hlink"/>
                </a:solidFill>
                <a:hlinkClick r:id="rId8"/>
              </a:rPr>
              <a:t>You Tube</a:t>
            </a:r>
            <a:r>
              <a:rPr lang="en-GB" sz="1200">
                <a:solidFill>
                  <a:srgbClr val="FFFFFF"/>
                </a:solidFill>
              </a:rPr>
              <a:t>.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166" name="Google Shape;166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52800" y="4172151"/>
            <a:ext cx="2520000" cy="79866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7"/>
          <p:cNvSpPr/>
          <p:nvPr/>
        </p:nvSpPr>
        <p:spPr>
          <a:xfrm>
            <a:off x="6306650" y="2374925"/>
            <a:ext cx="2520000" cy="6096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David Brown</a:t>
            </a:r>
            <a:endParaRPr sz="12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dbrown@samlearning.com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168" name="Google Shape;168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605675" y="726"/>
            <a:ext cx="538325" cy="55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E7195B-F360-44EC-8AC3-628C1AD6C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354" y="1007823"/>
            <a:ext cx="5291458" cy="4014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A11FFB-3079-4E76-BA85-A2F0649B2675}"/>
              </a:ext>
            </a:extLst>
          </p:cNvPr>
          <p:cNvSpPr txBox="1"/>
          <p:nvPr/>
        </p:nvSpPr>
        <p:spPr>
          <a:xfrm>
            <a:off x="1284195" y="107576"/>
            <a:ext cx="6568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rgbClr val="00BBE4"/>
                </a:solidFill>
                <a:latin typeface="Abadi Extra Light" panose="020B0204020104020204" pitchFamily="34" charset="0"/>
              </a:rPr>
              <a:t>A. Setting up your </a:t>
            </a:r>
            <a:r>
              <a:rPr lang="en-GB" sz="2700" b="1" dirty="0">
                <a:solidFill>
                  <a:srgbClr val="00BBE4"/>
                </a:solidFill>
                <a:latin typeface="Abadi Extra Light" panose="020B0204020104020204" pitchFamily="34" charset="0"/>
              </a:rPr>
              <a:t>Subject and Class preferences </a:t>
            </a:r>
            <a:r>
              <a:rPr lang="en-GB" sz="2700" dirty="0">
                <a:solidFill>
                  <a:srgbClr val="00BBE4"/>
                </a:solidFill>
                <a:latin typeface="Abadi Extra Light" panose="020B0204020104020204" pitchFamily="34" charset="0"/>
              </a:rPr>
              <a:t>will make task setting quicker!</a:t>
            </a:r>
          </a:p>
        </p:txBody>
      </p:sp>
    </p:spTree>
    <p:extLst>
      <p:ext uri="{BB962C8B-B14F-4D97-AF65-F5344CB8AC3E}">
        <p14:creationId xmlns:p14="http://schemas.microsoft.com/office/powerpoint/2010/main" val="4011820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8B2E94-54DF-43FD-B62C-7F1839DF8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528" y="691816"/>
            <a:ext cx="5389530" cy="40281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6086F3-84CE-4032-937C-AC50308B544C}"/>
              </a:ext>
            </a:extLst>
          </p:cNvPr>
          <p:cNvSpPr txBox="1"/>
          <p:nvPr/>
        </p:nvSpPr>
        <p:spPr>
          <a:xfrm>
            <a:off x="1284195" y="107577"/>
            <a:ext cx="65688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rgbClr val="00BBE4"/>
                </a:solidFill>
                <a:latin typeface="Abadi Extra Light" panose="020B0204020104020204" pitchFamily="34" charset="0"/>
              </a:rPr>
              <a:t>B. Go to the </a:t>
            </a:r>
            <a:r>
              <a:rPr lang="en-GB" sz="2700" b="1" dirty="0">
                <a:solidFill>
                  <a:srgbClr val="00BBE4"/>
                </a:solidFill>
                <a:latin typeface="Abadi Extra Light" panose="020B0204020104020204" pitchFamily="34" charset="0"/>
              </a:rPr>
              <a:t>Profile Tab</a:t>
            </a:r>
            <a:r>
              <a:rPr lang="en-GB" sz="2700" dirty="0">
                <a:solidFill>
                  <a:srgbClr val="00BBE4"/>
                </a:solidFill>
                <a:latin typeface="Abadi Extra Light" panose="020B0204020104020204" pitchFamily="34" charset="0"/>
              </a:rPr>
              <a:t> and </a:t>
            </a:r>
            <a:r>
              <a:rPr lang="en-GB" sz="2700" b="1" dirty="0">
                <a:solidFill>
                  <a:srgbClr val="00BBE4"/>
                </a:solidFill>
                <a:latin typeface="Abadi Extra Light" panose="020B0204020104020204" pitchFamily="34" charset="0"/>
              </a:rPr>
              <a:t>My Preferences</a:t>
            </a:r>
          </a:p>
        </p:txBody>
      </p:sp>
    </p:spTree>
    <p:extLst>
      <p:ext uri="{BB962C8B-B14F-4D97-AF65-F5344CB8AC3E}">
        <p14:creationId xmlns:p14="http://schemas.microsoft.com/office/powerpoint/2010/main" val="4250055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E64A92-BA78-4166-888B-3CDF87B43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291" y="862817"/>
            <a:ext cx="5355419" cy="34178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9B4161-5346-46BB-991E-A3F46064F6E5}"/>
              </a:ext>
            </a:extLst>
          </p:cNvPr>
          <p:cNvSpPr txBox="1"/>
          <p:nvPr/>
        </p:nvSpPr>
        <p:spPr>
          <a:xfrm>
            <a:off x="1284195" y="107577"/>
            <a:ext cx="65688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rgbClr val="00BBE4"/>
                </a:solidFill>
                <a:latin typeface="Abadi Extra Light" panose="020B0204020104020204" pitchFamily="34" charset="0"/>
              </a:rPr>
              <a:t>C. Identify your </a:t>
            </a:r>
            <a:r>
              <a:rPr lang="en-GB" sz="2700" b="1" dirty="0">
                <a:solidFill>
                  <a:srgbClr val="00BBE4"/>
                </a:solidFill>
                <a:latin typeface="Abadi Extra Light" panose="020B0204020104020204" pitchFamily="34" charset="0"/>
              </a:rPr>
              <a:t>Subjects</a:t>
            </a:r>
            <a:r>
              <a:rPr lang="en-GB" sz="2700" dirty="0">
                <a:solidFill>
                  <a:srgbClr val="00BBE4"/>
                </a:solidFill>
                <a:latin typeface="Abadi Extra Light" panose="020B0204020104020204" pitchFamily="34" charset="0"/>
              </a:rPr>
              <a:t> and </a:t>
            </a:r>
            <a:r>
              <a:rPr lang="en-GB" sz="2700" b="1" dirty="0">
                <a:solidFill>
                  <a:srgbClr val="00BBE4"/>
                </a:solidFill>
                <a:latin typeface="Abadi Extra Light" panose="020B0204020104020204" pitchFamily="34" charset="0"/>
              </a:rPr>
              <a:t>Classes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BCF11-F3F1-4B10-B9E8-CB62CB0128B7}"/>
              </a:ext>
            </a:extLst>
          </p:cNvPr>
          <p:cNvSpPr txBox="1"/>
          <p:nvPr/>
        </p:nvSpPr>
        <p:spPr>
          <a:xfrm>
            <a:off x="1324533" y="4477871"/>
            <a:ext cx="65688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rgbClr val="00BBE4"/>
                </a:solidFill>
                <a:latin typeface="Abadi Extra Light" panose="020B0204020104020204" pitchFamily="34" charset="0"/>
              </a:rPr>
              <a:t>…they will list first when you set tasks</a:t>
            </a:r>
            <a:endParaRPr lang="en-GB" sz="2700" b="1" dirty="0">
              <a:solidFill>
                <a:srgbClr val="00BBE4"/>
              </a:solidFill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17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43950"/>
            <a:ext cx="8839198" cy="39333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508975" y="82775"/>
            <a:ext cx="1711800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/>
              <a:t>Swift Teacher Training</a:t>
            </a: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/>
              <a:t>School Success Team</a:t>
            </a:r>
            <a:endParaRPr sz="800"/>
          </a:p>
        </p:txBody>
      </p:sp>
      <p:sp>
        <p:nvSpPr>
          <p:cNvPr id="65" name="Google Shape;65;p14"/>
          <p:cNvSpPr/>
          <p:nvPr/>
        </p:nvSpPr>
        <p:spPr>
          <a:xfrm>
            <a:off x="293150" y="1359050"/>
            <a:ext cx="2659800" cy="2517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1. Set up your profile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925" y="47750"/>
            <a:ext cx="2278900" cy="4452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/>
          <p:nvPr/>
        </p:nvSpPr>
        <p:spPr>
          <a:xfrm>
            <a:off x="3264950" y="1359050"/>
            <a:ext cx="2659800" cy="2517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>
              <a:buClr>
                <a:srgbClr val="FFFFFF"/>
              </a:buClr>
              <a:buSzPts val="1400"/>
            </a:pPr>
            <a:r>
              <a:rPr lang="en-GB" dirty="0">
                <a:solidFill>
                  <a:srgbClr val="FFFFFF"/>
                </a:solidFill>
              </a:rPr>
              <a:t>2. Set a task to a class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6236750" y="1359050"/>
            <a:ext cx="2660400" cy="2517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3. Create a Wave 1 Group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235500" y="890375"/>
            <a:ext cx="8684400" cy="40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5"/>
                </a:solidFill>
              </a:rPr>
              <a:t>In just 15 minutes...</a:t>
            </a:r>
            <a:endParaRPr sz="1200">
              <a:solidFill>
                <a:schemeClr val="accent5"/>
              </a:solidFill>
            </a:endParaRPr>
          </a:p>
        </p:txBody>
      </p:sp>
      <p:sp>
        <p:nvSpPr>
          <p:cNvPr id="70" name="Google Shape;70;p14">
            <a:hlinkClick r:id="rId5" action="ppaction://hlinksldjump"/>
          </p:cNvPr>
          <p:cNvSpPr/>
          <p:nvPr/>
        </p:nvSpPr>
        <p:spPr>
          <a:xfrm>
            <a:off x="7660875" y="978050"/>
            <a:ext cx="1040400" cy="251700"/>
          </a:xfrm>
          <a:prstGeom prst="roundRect">
            <a:avLst>
              <a:gd name="adj" fmla="val 16667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Exit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05675" y="4593326"/>
            <a:ext cx="538325" cy="5501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/>
          <p:nvPr/>
        </p:nvSpPr>
        <p:spPr>
          <a:xfrm>
            <a:off x="381000" y="3930575"/>
            <a:ext cx="2520600" cy="612000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1200">
                <a:solidFill>
                  <a:srgbClr val="FFFFFF"/>
                </a:solidFill>
              </a:rPr>
              <a:t>A few minutes’ set-up will save you time every time.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76" name="Google Shape;76;p14"/>
          <p:cNvSpPr/>
          <p:nvPr/>
        </p:nvSpPr>
        <p:spPr>
          <a:xfrm>
            <a:off x="3311700" y="3930575"/>
            <a:ext cx="2520600" cy="6120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Establish good learner habits - and save yourself marking time.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6306338" y="3930575"/>
            <a:ext cx="2520600" cy="612000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1200">
                <a:solidFill>
                  <a:srgbClr val="FFFFFF"/>
                </a:solidFill>
              </a:rPr>
              <a:t>Focus in on key learners e.g. underperformers, pupil premium.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71CA56-93FC-41A3-93D9-2D6B4F65606E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293151" y="1750975"/>
            <a:ext cx="2664362" cy="19913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D560ED-A0EF-42E3-93C2-05A54F5B3F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0664" y="1833605"/>
            <a:ext cx="2659800" cy="18260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1FF793-8AAF-4271-99A5-177C6391F595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</a:blip>
          <a:stretch>
            <a:fillRect/>
          </a:stretch>
        </p:blipFill>
        <p:spPr>
          <a:xfrm>
            <a:off x="6250639" y="1906754"/>
            <a:ext cx="2624198" cy="167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30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E7195B-F360-44EC-8AC3-628C1AD6C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354" y="1007823"/>
            <a:ext cx="5291458" cy="4014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A11FFB-3079-4E76-BA85-A2F0649B2675}"/>
              </a:ext>
            </a:extLst>
          </p:cNvPr>
          <p:cNvSpPr txBox="1"/>
          <p:nvPr/>
        </p:nvSpPr>
        <p:spPr>
          <a:xfrm>
            <a:off x="1284195" y="107576"/>
            <a:ext cx="6568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213" indent="-557213" algn="ctr">
              <a:buAutoNum type="alphaUcPeriod"/>
            </a:pPr>
            <a:r>
              <a:rPr lang="en-GB" sz="2700" dirty="0">
                <a:solidFill>
                  <a:srgbClr val="00BBE4"/>
                </a:solidFill>
                <a:latin typeface="Abadi Extra Light" panose="020B0204020104020204" pitchFamily="34" charset="0"/>
              </a:rPr>
              <a:t>Setting a task… </a:t>
            </a:r>
          </a:p>
          <a:p>
            <a:pPr algn="ctr"/>
            <a:r>
              <a:rPr lang="en-GB" sz="2700" dirty="0">
                <a:solidFill>
                  <a:srgbClr val="00BBE4"/>
                </a:solidFill>
                <a:latin typeface="Abadi Extra Light" panose="020B0204020104020204" pitchFamily="34" charset="0"/>
              </a:rPr>
              <a:t>learners, activity, date – done!</a:t>
            </a:r>
          </a:p>
        </p:txBody>
      </p:sp>
    </p:spTree>
    <p:extLst>
      <p:ext uri="{BB962C8B-B14F-4D97-AF65-F5344CB8AC3E}">
        <p14:creationId xmlns:p14="http://schemas.microsoft.com/office/powerpoint/2010/main" val="2442633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6086F3-84CE-4032-937C-AC50308B544C}"/>
              </a:ext>
            </a:extLst>
          </p:cNvPr>
          <p:cNvSpPr txBox="1"/>
          <p:nvPr/>
        </p:nvSpPr>
        <p:spPr>
          <a:xfrm>
            <a:off x="1284195" y="107577"/>
            <a:ext cx="65688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rgbClr val="00BBE4"/>
                </a:solidFill>
                <a:latin typeface="Abadi Extra Light" panose="020B0204020104020204" pitchFamily="34" charset="0"/>
              </a:rPr>
              <a:t>B. Go to the </a:t>
            </a:r>
            <a:r>
              <a:rPr lang="en-GB" sz="2700" b="1" dirty="0">
                <a:solidFill>
                  <a:srgbClr val="00BBE4"/>
                </a:solidFill>
                <a:latin typeface="Abadi Extra Light" panose="020B0204020104020204" pitchFamily="34" charset="0"/>
              </a:rPr>
              <a:t>Set Task Tab </a:t>
            </a:r>
            <a:r>
              <a:rPr lang="en-GB" sz="2700" dirty="0">
                <a:solidFill>
                  <a:srgbClr val="00BBE4"/>
                </a:solidFill>
                <a:latin typeface="Abadi Extra Light" panose="020B0204020104020204" pitchFamily="34" charset="0"/>
              </a:rPr>
              <a:t>and </a:t>
            </a:r>
            <a:r>
              <a:rPr lang="en-GB" sz="2700" b="1" dirty="0">
                <a:solidFill>
                  <a:srgbClr val="00BBE4"/>
                </a:solidFill>
                <a:latin typeface="Abadi Extra Light" panose="020B0204020104020204" pitchFamily="34" charset="0"/>
              </a:rPr>
              <a:t>Wave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4B2F4A-8213-4C3E-99C4-96250A3AB988}"/>
              </a:ext>
            </a:extLst>
          </p:cNvPr>
          <p:cNvSpPr txBox="1"/>
          <p:nvPr/>
        </p:nvSpPr>
        <p:spPr>
          <a:xfrm>
            <a:off x="1324533" y="4477871"/>
            <a:ext cx="6568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BBE4"/>
                </a:solidFill>
                <a:latin typeface="Abadi Extra Light" panose="020B0204020104020204" pitchFamily="34" charset="0"/>
              </a:rPr>
              <a:t>Wave 1 is for Classes – or groups within a class.</a:t>
            </a:r>
            <a:endParaRPr lang="en-GB" sz="2400" b="1" dirty="0">
              <a:solidFill>
                <a:srgbClr val="00BBE4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0F10AA-4788-4579-8208-F2B8A7A33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073" y="540990"/>
            <a:ext cx="5809130" cy="398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34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9B4161-5346-46BB-991E-A3F46064F6E5}"/>
              </a:ext>
            </a:extLst>
          </p:cNvPr>
          <p:cNvSpPr txBox="1"/>
          <p:nvPr/>
        </p:nvSpPr>
        <p:spPr>
          <a:xfrm>
            <a:off x="1284195" y="107577"/>
            <a:ext cx="65688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rgbClr val="00BBE4"/>
                </a:solidFill>
                <a:latin typeface="Abadi Extra Light" panose="020B0204020104020204" pitchFamily="34" charset="0"/>
              </a:rPr>
              <a:t>C. Select your </a:t>
            </a:r>
            <a:r>
              <a:rPr lang="en-GB" sz="2700" b="1" dirty="0">
                <a:solidFill>
                  <a:srgbClr val="00BBE4"/>
                </a:solidFill>
                <a:latin typeface="Abadi Extra Light" panose="020B0204020104020204" pitchFamily="34" charset="0"/>
              </a:rPr>
              <a:t>Class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BCF11-F3F1-4B10-B9E8-CB62CB0128B7}"/>
              </a:ext>
            </a:extLst>
          </p:cNvPr>
          <p:cNvSpPr txBox="1"/>
          <p:nvPr/>
        </p:nvSpPr>
        <p:spPr>
          <a:xfrm>
            <a:off x="1324533" y="4477871"/>
            <a:ext cx="6568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BBE4"/>
                </a:solidFill>
                <a:latin typeface="Abadi Extra Light" panose="020B0204020104020204" pitchFamily="34" charset="0"/>
              </a:rPr>
              <a:t>…yours list first if you have set your preferences</a:t>
            </a:r>
            <a:endParaRPr lang="en-GB" sz="2400" b="1" dirty="0">
              <a:solidFill>
                <a:srgbClr val="00BBE4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E959F3-845D-47E7-9B2A-B0B5776EE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288" y="605148"/>
            <a:ext cx="6398699" cy="393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3822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830</Words>
  <Application>Microsoft Office PowerPoint</Application>
  <PresentationFormat>On-screen Show (16:9)</PresentationFormat>
  <Paragraphs>125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Open Sans</vt:lpstr>
      <vt:lpstr>Arial</vt:lpstr>
      <vt:lpstr>Abadi Extra Light</vt:lpstr>
      <vt:lpstr>Simple Light</vt:lpstr>
      <vt:lpstr>Three-wave Intervention with SAM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Three-wave Intervention with SAM Learning</dc:title>
  <dc:creator>David Brown</dc:creator>
  <cp:lastModifiedBy>David Brown</cp:lastModifiedBy>
  <cp:revision>2</cp:revision>
  <dcterms:modified xsi:type="dcterms:W3CDTF">2019-12-18T09:25:11Z</dcterms:modified>
</cp:coreProperties>
</file>