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moCJ96Fiig2FAODm99Zc0fLma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73e380fd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1c73e380f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c802b38b4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1c802b38b4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c73e380fdc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c73e380fdc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c73e380fdc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1c73e380fdc_0_13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g1c73e380fdc_0_13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1c73e380fdc_0_1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1c73e380fdc_0_138"/>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1c73e380fdc_0_1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1c73e380fdc_0_1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1c73e380fdc_0_1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g1c73e380fdc_0_1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1c73e380fdc_0_14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g1c73e380fdc_0_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1c73e380fdc_0_14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1c73e380fdc_0_14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1c73e380fdc_0_1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1c73e380fdc_0_150"/>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1c73e380fdc_0_150"/>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1c73e380fdc_0_15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g1c73e380fdc_0_15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1c73e380fdc_0_15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1c73e380fdc_0_15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1c73e380fdc_0_1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1c73e380fdc_0_1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1c73e380fdc_0_15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g1c73e380fdc_0_15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g1c73e380fdc_0_15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1c73e380fdc_0_16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g1c73e380fdc_0_16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1c73e380fdc_0_16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1c73e380fdc_0_1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1c73e380fdc_0_1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1c73e380fdc_0_16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g1c73e380fdc_0_16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1c73e380fdc_0_16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1c73e380fdc_0_17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g1c73e380fdc_0_17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g1c73e380fdc_0_17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1c73e380fdc_0_17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1c73e380fdc_0_177"/>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g1c73e380fdc_0_177"/>
          <p:cNvSpPr txBox="1">
            <a:spLocks noGrp="1"/>
          </p:cNvSpPr>
          <p:nvPr>
            <p:ph type="body" idx="1"/>
          </p:nvPr>
        </p:nvSpPr>
        <p:spPr>
          <a:xfrm>
            <a:off x="5183188" y="987426"/>
            <a:ext cx="61725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1c73e380fdc_0_177"/>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1c73e380fdc_0_17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1c73e380fdc_0_17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g1c73e380fdc_0_17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1c73e380fdc_0_18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g1c73e380fdc_0_184"/>
          <p:cNvSpPr>
            <a:spLocks noGrp="1"/>
          </p:cNvSpPr>
          <p:nvPr>
            <p:ph type="pic" idx="2"/>
          </p:nvPr>
        </p:nvSpPr>
        <p:spPr>
          <a:xfrm>
            <a:off x="5183188" y="987426"/>
            <a:ext cx="6172500" cy="4873500"/>
          </a:xfrm>
          <a:prstGeom prst="rect">
            <a:avLst/>
          </a:prstGeom>
          <a:noFill/>
          <a:ln>
            <a:noFill/>
          </a:ln>
        </p:spPr>
      </p:sp>
      <p:sp>
        <p:nvSpPr>
          <p:cNvPr id="139" name="Google Shape;139;g1c73e380fdc_0_18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1c73e380fdc_0_18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1c73e380fdc_0_18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1c73e380fdc_0_18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1c73e380fdc_0_19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1c73e380fdc_0_1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1c73e380fdc_0_19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g1c73e380fdc_0_19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g1c73e380fdc_0_1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1c73e380fdc_0_197"/>
          <p:cNvSpPr txBox="1">
            <a:spLocks noGrp="1"/>
          </p:cNvSpPr>
          <p:nvPr>
            <p:ph type="title"/>
          </p:nvPr>
        </p:nvSpPr>
        <p:spPr>
          <a:xfrm rot="5400000">
            <a:off x="7133401" y="1956626"/>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1c73e380fdc_0_197"/>
          <p:cNvSpPr txBox="1">
            <a:spLocks noGrp="1"/>
          </p:cNvSpPr>
          <p:nvPr>
            <p:ph type="body" idx="1"/>
          </p:nvPr>
        </p:nvSpPr>
        <p:spPr>
          <a:xfrm rot="5400000">
            <a:off x="1799401" y="-596076"/>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1c73e380fdc_0_19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1c73e380fdc_0_19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g1c73e380fdc_0_19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c73e380fdc_0_12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g1c73e380fdc_0_1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1c73e380fdc_0_12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1c73e380fdc_0_12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1c73e380fdc_0_1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563123321/88541dc77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platform.samlearning.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433650" y="4864250"/>
            <a:ext cx="11437200" cy="1461300"/>
          </a:xfrm>
          <a:prstGeom prst="rect">
            <a:avLst/>
          </a:prstGeom>
          <a:solidFill>
            <a:srgbClr val="FFFFFF"/>
          </a:solidFill>
          <a:ln w="38100" cap="flat" cmpd="sng">
            <a:solidFill>
              <a:srgbClr val="404040"/>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F5496"/>
              </a:buClr>
              <a:buSzPct val="100000"/>
              <a:buNone/>
            </a:pPr>
            <a:r>
              <a:rPr lang="en-GB" i="1">
                <a:solidFill>
                  <a:srgbClr val="2F5496"/>
                </a:solidFill>
              </a:rPr>
              <a:t>Adaptive Learning powered by A.I.</a:t>
            </a:r>
            <a:br>
              <a:rPr lang="en-GB" i="1">
                <a:solidFill>
                  <a:srgbClr val="2F5496"/>
                </a:solidFill>
              </a:rPr>
            </a:br>
            <a:br>
              <a:rPr lang="en-GB" sz="1000" i="1">
                <a:solidFill>
                  <a:srgbClr val="2F5496"/>
                </a:solidFill>
              </a:rPr>
            </a:br>
            <a:r>
              <a:rPr lang="en-GB" sz="4000">
                <a:solidFill>
                  <a:srgbClr val="2F5496"/>
                </a:solidFill>
              </a:rPr>
              <a:t>Introduction for Learners</a:t>
            </a:r>
            <a:endParaRPr i="1">
              <a:solidFill>
                <a:srgbClr val="2F5496"/>
              </a:solidFill>
            </a:endParaRPr>
          </a:p>
        </p:txBody>
      </p:sp>
      <p:sp>
        <p:nvSpPr>
          <p:cNvPr id="160" name="Google Shape;160;p1"/>
          <p:cNvSpPr txBox="1"/>
          <p:nvPr/>
        </p:nvSpPr>
        <p:spPr>
          <a:xfrm>
            <a:off x="8070310" y="7059953"/>
            <a:ext cx="4121700" cy="369300"/>
          </a:xfrm>
          <a:prstGeom prst="rect">
            <a:avLst/>
          </a:prstGeom>
          <a:solidFill>
            <a:srgbClr val="00B3E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See also our 6 minute </a:t>
            </a:r>
            <a:r>
              <a:rPr lang="en-GB" sz="1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Assembly Video</a:t>
            </a:r>
            <a:r>
              <a:rPr lang="en-GB"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61" name="Google Shape;161;p1"/>
          <p:cNvPicPr preferRelativeResize="0"/>
          <p:nvPr/>
        </p:nvPicPr>
        <p:blipFill>
          <a:blip r:embed="rId4">
            <a:alphaModFix/>
          </a:blip>
          <a:stretch>
            <a:fillRect/>
          </a:stretch>
        </p:blipFill>
        <p:spPr>
          <a:xfrm>
            <a:off x="1246865" y="64325"/>
            <a:ext cx="9698274" cy="8526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8027750" y="2130025"/>
            <a:ext cx="4035600" cy="3082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GB" sz="2800" b="1">
                <a:solidFill>
                  <a:srgbClr val="2F5496"/>
                </a:solidFill>
              </a:rPr>
              <a:t>A.I. sets Weekly Challenges to improve your grades.</a:t>
            </a:r>
            <a:endParaRPr sz="2800" b="1">
              <a:solidFill>
                <a:srgbClr val="2F5496"/>
              </a:solidFill>
            </a:endParaRPr>
          </a:p>
          <a:p>
            <a:pPr marL="0" lvl="0" indent="0" algn="l" rtl="0">
              <a:lnSpc>
                <a:spcPct val="90000"/>
              </a:lnSpc>
              <a:spcBef>
                <a:spcPts val="0"/>
              </a:spcBef>
              <a:spcAft>
                <a:spcPts val="0"/>
              </a:spcAft>
              <a:buSzPts val="3200"/>
              <a:buNone/>
            </a:pPr>
            <a:endParaRPr sz="2800" b="1">
              <a:solidFill>
                <a:srgbClr val="2F5496"/>
              </a:solidFill>
            </a:endParaRPr>
          </a:p>
          <a:p>
            <a:pPr marL="0" lvl="0" indent="0" algn="l" rtl="0">
              <a:lnSpc>
                <a:spcPct val="90000"/>
              </a:lnSpc>
              <a:spcBef>
                <a:spcPts val="0"/>
              </a:spcBef>
              <a:spcAft>
                <a:spcPts val="0"/>
              </a:spcAft>
              <a:buSzPts val="3200"/>
              <a:buNone/>
            </a:pPr>
            <a:r>
              <a:rPr lang="en-GB" sz="2800" b="1">
                <a:solidFill>
                  <a:srgbClr val="2F5496"/>
                </a:solidFill>
              </a:rPr>
              <a:t>A.I. guides you to fill any learning gaps you have</a:t>
            </a:r>
            <a:endParaRPr sz="2800" b="1">
              <a:solidFill>
                <a:srgbClr val="2F5496"/>
              </a:solidFill>
            </a:endParaRPr>
          </a:p>
          <a:p>
            <a:pPr marL="0" lvl="0" indent="0" algn="l" rtl="0">
              <a:lnSpc>
                <a:spcPct val="90000"/>
              </a:lnSpc>
              <a:spcBef>
                <a:spcPts val="0"/>
              </a:spcBef>
              <a:spcAft>
                <a:spcPts val="0"/>
              </a:spcAft>
              <a:buSzPts val="3200"/>
              <a:buNone/>
            </a:pPr>
            <a:endParaRPr sz="2800" b="1">
              <a:solidFill>
                <a:srgbClr val="2F5496"/>
              </a:solidFill>
            </a:endParaRPr>
          </a:p>
          <a:p>
            <a:pPr marL="0" lvl="0" indent="0" algn="l" rtl="0">
              <a:lnSpc>
                <a:spcPct val="90000"/>
              </a:lnSpc>
              <a:spcBef>
                <a:spcPts val="0"/>
              </a:spcBef>
              <a:spcAft>
                <a:spcPts val="0"/>
              </a:spcAft>
              <a:buSzPts val="3200"/>
              <a:buNone/>
            </a:pPr>
            <a:r>
              <a:rPr lang="en-GB" sz="2800" b="1">
                <a:solidFill>
                  <a:srgbClr val="2F5496"/>
                </a:solidFill>
              </a:rPr>
              <a:t>A.I. guides you to extend your knowledge where you are secure in your learning</a:t>
            </a:r>
            <a:endParaRPr sz="2800" b="1">
              <a:solidFill>
                <a:srgbClr val="2F5496"/>
              </a:solidFill>
            </a:endParaRPr>
          </a:p>
          <a:p>
            <a:pPr marL="0" lvl="0" indent="0" algn="l" rtl="0">
              <a:lnSpc>
                <a:spcPct val="90000"/>
              </a:lnSpc>
              <a:spcBef>
                <a:spcPts val="0"/>
              </a:spcBef>
              <a:spcAft>
                <a:spcPts val="0"/>
              </a:spcAft>
              <a:buSzPts val="3200"/>
              <a:buNone/>
            </a:pPr>
            <a:endParaRPr sz="2800" b="1">
              <a:solidFill>
                <a:srgbClr val="2F5496"/>
              </a:solidFill>
            </a:endParaRPr>
          </a:p>
          <a:p>
            <a:pPr marL="0" lvl="0" indent="0" algn="l" rtl="0">
              <a:lnSpc>
                <a:spcPct val="90000"/>
              </a:lnSpc>
              <a:spcBef>
                <a:spcPts val="0"/>
              </a:spcBef>
              <a:spcAft>
                <a:spcPts val="0"/>
              </a:spcAft>
              <a:buSzPts val="3200"/>
              <a:buNone/>
            </a:pPr>
            <a:r>
              <a:rPr lang="en-GB" sz="2800" b="1">
                <a:solidFill>
                  <a:srgbClr val="2F5496"/>
                </a:solidFill>
              </a:rPr>
              <a:t>guiding you to success.</a:t>
            </a:r>
            <a:endParaRPr sz="2800" b="1">
              <a:solidFill>
                <a:srgbClr val="2F5496"/>
              </a:solidFill>
            </a:endParaRPr>
          </a:p>
          <a:p>
            <a:pPr marL="0" lvl="0" indent="0" algn="l" rtl="0">
              <a:lnSpc>
                <a:spcPct val="90000"/>
              </a:lnSpc>
              <a:spcBef>
                <a:spcPts val="0"/>
              </a:spcBef>
              <a:spcAft>
                <a:spcPts val="0"/>
              </a:spcAft>
              <a:buSzPts val="3200"/>
              <a:buNone/>
            </a:pPr>
            <a:br>
              <a:rPr lang="en-GB" sz="2000">
                <a:solidFill>
                  <a:srgbClr val="2F5496"/>
                </a:solidFill>
              </a:rPr>
            </a:br>
            <a:endParaRPr sz="2000"/>
          </a:p>
        </p:txBody>
      </p:sp>
      <p:pic>
        <p:nvPicPr>
          <p:cNvPr id="167" name="Google Shape;167;p2"/>
          <p:cNvPicPr preferRelativeResize="0"/>
          <p:nvPr/>
        </p:nvPicPr>
        <p:blipFill>
          <a:blip r:embed="rId3">
            <a:alphaModFix/>
          </a:blip>
          <a:stretch>
            <a:fillRect/>
          </a:stretch>
        </p:blipFill>
        <p:spPr>
          <a:xfrm>
            <a:off x="75200" y="147450"/>
            <a:ext cx="7838174" cy="1218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c73e380fdc_0_5"/>
          <p:cNvSpPr txBox="1">
            <a:spLocks noGrp="1"/>
          </p:cNvSpPr>
          <p:nvPr>
            <p:ph type="title"/>
          </p:nvPr>
        </p:nvSpPr>
        <p:spPr>
          <a:xfrm>
            <a:off x="341746" y="1660526"/>
            <a:ext cx="6271500" cy="193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GB" sz="3200" b="1">
                <a:solidFill>
                  <a:srgbClr val="2F5496"/>
                </a:solidFill>
              </a:rPr>
              <a:t>Access over 10,000 online activities - across all subjects</a:t>
            </a:r>
            <a:br>
              <a:rPr lang="en-GB" sz="3200" b="1">
                <a:solidFill>
                  <a:srgbClr val="2F5496"/>
                </a:solidFill>
              </a:rPr>
            </a:br>
            <a:r>
              <a:rPr lang="en-GB" sz="2600" i="1">
                <a:solidFill>
                  <a:srgbClr val="2F5496"/>
                </a:solidFill>
              </a:rPr>
              <a:t>(and linked to your exam boards)</a:t>
            </a:r>
            <a:br>
              <a:rPr lang="en-GB" sz="2400">
                <a:solidFill>
                  <a:srgbClr val="2F5496"/>
                </a:solidFill>
              </a:rPr>
            </a:br>
            <a:endParaRPr sz="2400"/>
          </a:p>
        </p:txBody>
      </p:sp>
      <p:sp>
        <p:nvSpPr>
          <p:cNvPr id="173" name="Google Shape;173;g1c73e380fdc_0_5"/>
          <p:cNvSpPr txBox="1"/>
          <p:nvPr/>
        </p:nvSpPr>
        <p:spPr>
          <a:xfrm>
            <a:off x="1166068" y="3384552"/>
            <a:ext cx="5271600" cy="347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2F5496"/>
                </a:solidFill>
                <a:latin typeface="Arial"/>
                <a:ea typeface="Arial"/>
                <a:cs typeface="Arial"/>
                <a:sym typeface="Arial"/>
              </a:rPr>
              <a:t>Revise Activities</a:t>
            </a:r>
            <a:r>
              <a:rPr lang="en-GB" sz="2000" b="0" i="0" u="none" strike="noStrike" cap="none">
                <a:solidFill>
                  <a:srgbClr val="2F5496"/>
                </a:solidFill>
                <a:latin typeface="Arial"/>
                <a:ea typeface="Arial"/>
                <a:cs typeface="Arial"/>
                <a:sym typeface="Arial"/>
              </a:rPr>
              <a:t>: 10 – 15 minute activities to review knowledge and understanding.</a:t>
            </a:r>
            <a:endParaRPr/>
          </a:p>
          <a:p>
            <a:pPr marL="0" marR="0" lvl="0" indent="0" algn="l" rtl="0">
              <a:lnSpc>
                <a:spcPct val="100000"/>
              </a:lnSpc>
              <a:spcBef>
                <a:spcPts val="0"/>
              </a:spcBef>
              <a:spcAft>
                <a:spcPts val="0"/>
              </a:spcAft>
              <a:buNone/>
            </a:pPr>
            <a:br>
              <a:rPr lang="en-GB" sz="2000" b="0" i="0" u="none" strike="noStrike" cap="none">
                <a:solidFill>
                  <a:srgbClr val="2F5496"/>
                </a:solidFill>
                <a:latin typeface="Arial"/>
                <a:ea typeface="Arial"/>
                <a:cs typeface="Arial"/>
                <a:sym typeface="Arial"/>
              </a:rPr>
            </a:br>
            <a:r>
              <a:rPr lang="en-GB" sz="2000" b="1" i="0" u="none" strike="noStrike" cap="none">
                <a:solidFill>
                  <a:srgbClr val="2F5496"/>
                </a:solidFill>
                <a:latin typeface="Arial"/>
                <a:ea typeface="Arial"/>
                <a:cs typeface="Arial"/>
                <a:sym typeface="Arial"/>
              </a:rPr>
              <a:t>Test Activities: </a:t>
            </a:r>
            <a:r>
              <a:rPr lang="en-GB" sz="2000" b="0" i="0" u="none" strike="noStrike" cap="none">
                <a:solidFill>
                  <a:srgbClr val="2F5496"/>
                </a:solidFill>
                <a:latin typeface="Arial"/>
                <a:ea typeface="Arial"/>
                <a:cs typeface="Arial"/>
                <a:sym typeface="Arial"/>
              </a:rPr>
              <a:t>Write your answers and use mark-schemes to self-check answers.</a:t>
            </a:r>
            <a:endParaRPr/>
          </a:p>
          <a:p>
            <a:pPr marL="0" marR="0" lvl="0" indent="0" algn="l" rtl="0">
              <a:lnSpc>
                <a:spcPct val="100000"/>
              </a:lnSpc>
              <a:spcBef>
                <a:spcPts val="0"/>
              </a:spcBef>
              <a:spcAft>
                <a:spcPts val="0"/>
              </a:spcAft>
              <a:buNone/>
            </a:pPr>
            <a:br>
              <a:rPr lang="en-GB" sz="2000" b="0" i="0" u="none" strike="noStrike" cap="none">
                <a:solidFill>
                  <a:srgbClr val="2F5496"/>
                </a:solidFill>
                <a:latin typeface="Arial"/>
                <a:ea typeface="Arial"/>
                <a:cs typeface="Arial"/>
                <a:sym typeface="Arial"/>
              </a:rPr>
            </a:br>
            <a:r>
              <a:rPr lang="en-GB" sz="2000" b="1" i="0" u="none" strike="noStrike" cap="none">
                <a:solidFill>
                  <a:srgbClr val="2F5496"/>
                </a:solidFill>
                <a:latin typeface="Arial"/>
                <a:ea typeface="Arial"/>
                <a:cs typeface="Arial"/>
                <a:sym typeface="Arial"/>
              </a:rPr>
              <a:t>Exam Papers: </a:t>
            </a:r>
            <a:r>
              <a:rPr lang="en-GB" sz="2000" b="0" i="0" u="none" strike="noStrike" cap="none">
                <a:solidFill>
                  <a:srgbClr val="2F5496"/>
                </a:solidFill>
                <a:latin typeface="Arial"/>
                <a:ea typeface="Arial"/>
                <a:cs typeface="Arial"/>
                <a:sym typeface="Arial"/>
              </a:rPr>
              <a:t>Timed activities with a mixture of question styles.</a:t>
            </a:r>
            <a:endParaRPr/>
          </a:p>
          <a:p>
            <a:pPr marL="0" marR="0" lvl="0" indent="0" algn="l" rtl="0">
              <a:lnSpc>
                <a:spcPct val="100000"/>
              </a:lnSpc>
              <a:spcBef>
                <a:spcPts val="0"/>
              </a:spcBef>
              <a:spcAft>
                <a:spcPts val="0"/>
              </a:spcAft>
              <a:buNone/>
            </a:pPr>
            <a:endParaRPr sz="2000" b="0" i="0" u="none" strike="noStrike" cap="none">
              <a:solidFill>
                <a:srgbClr val="2F5496"/>
              </a:solidFill>
              <a:latin typeface="Arial"/>
              <a:ea typeface="Arial"/>
              <a:cs typeface="Arial"/>
              <a:sym typeface="Arial"/>
            </a:endParaRPr>
          </a:p>
          <a:p>
            <a:pPr marL="0" marR="0" lvl="0" indent="0" algn="l" rtl="0">
              <a:lnSpc>
                <a:spcPct val="100000"/>
              </a:lnSpc>
              <a:spcBef>
                <a:spcPts val="0"/>
              </a:spcBef>
              <a:spcAft>
                <a:spcPts val="0"/>
              </a:spcAft>
              <a:buNone/>
            </a:pPr>
            <a:r>
              <a:rPr lang="en-GB" sz="2000" b="1" i="0" u="none" strike="noStrike" cap="none">
                <a:solidFill>
                  <a:srgbClr val="2F5496"/>
                </a:solidFill>
                <a:latin typeface="Arial"/>
                <a:ea typeface="Arial"/>
                <a:cs typeface="Arial"/>
                <a:sym typeface="Arial"/>
              </a:rPr>
              <a:t>Exam Essentials:</a:t>
            </a:r>
            <a:r>
              <a:rPr lang="en-GB" sz="2000" b="0" i="0" u="none" strike="noStrike" cap="none">
                <a:solidFill>
                  <a:srgbClr val="2F5496"/>
                </a:solidFill>
                <a:latin typeface="Arial"/>
                <a:ea typeface="Arial"/>
                <a:cs typeface="Arial"/>
                <a:sym typeface="Arial"/>
              </a:rPr>
              <a:t> focus your revision for Core Subjects.</a:t>
            </a:r>
            <a:endParaRPr sz="2000" b="1" i="0" u="none" strike="noStrike" cap="none">
              <a:solidFill>
                <a:srgbClr val="000000"/>
              </a:solidFill>
              <a:latin typeface="Arial"/>
              <a:ea typeface="Arial"/>
              <a:cs typeface="Arial"/>
              <a:sym typeface="Arial"/>
            </a:endParaRPr>
          </a:p>
        </p:txBody>
      </p:sp>
      <p:pic>
        <p:nvPicPr>
          <p:cNvPr id="174" name="Google Shape;174;g1c73e380fdc_0_5" descr="Icon&#10;&#10;Description automatically generated"/>
          <p:cNvPicPr preferRelativeResize="0"/>
          <p:nvPr/>
        </p:nvPicPr>
        <p:blipFill rotWithShape="1">
          <a:blip r:embed="rId3">
            <a:alphaModFix/>
          </a:blip>
          <a:srcRect/>
          <a:stretch/>
        </p:blipFill>
        <p:spPr>
          <a:xfrm>
            <a:off x="407264" y="3389390"/>
            <a:ext cx="576073" cy="576073"/>
          </a:xfrm>
          <a:prstGeom prst="rect">
            <a:avLst/>
          </a:prstGeom>
          <a:noFill/>
          <a:ln>
            <a:noFill/>
          </a:ln>
        </p:spPr>
      </p:pic>
      <p:pic>
        <p:nvPicPr>
          <p:cNvPr id="175" name="Google Shape;175;g1c73e380fdc_0_5" descr="Icon&#10;&#10;Description automatically generated"/>
          <p:cNvPicPr preferRelativeResize="0"/>
          <p:nvPr/>
        </p:nvPicPr>
        <p:blipFill rotWithShape="1">
          <a:blip r:embed="rId4">
            <a:alphaModFix/>
          </a:blip>
          <a:srcRect/>
          <a:stretch/>
        </p:blipFill>
        <p:spPr>
          <a:xfrm>
            <a:off x="416055" y="6085654"/>
            <a:ext cx="576073" cy="576073"/>
          </a:xfrm>
          <a:prstGeom prst="rect">
            <a:avLst/>
          </a:prstGeom>
          <a:noFill/>
          <a:ln>
            <a:noFill/>
          </a:ln>
        </p:spPr>
      </p:pic>
      <p:pic>
        <p:nvPicPr>
          <p:cNvPr id="176" name="Google Shape;176;g1c73e380fdc_0_5" descr="Icon&#10;&#10;Description automatically generated"/>
          <p:cNvPicPr preferRelativeResize="0"/>
          <p:nvPr/>
        </p:nvPicPr>
        <p:blipFill rotWithShape="1">
          <a:blip r:embed="rId5">
            <a:alphaModFix/>
          </a:blip>
          <a:srcRect/>
          <a:stretch/>
        </p:blipFill>
        <p:spPr>
          <a:xfrm>
            <a:off x="416055" y="5253622"/>
            <a:ext cx="573025" cy="576073"/>
          </a:xfrm>
          <a:prstGeom prst="rect">
            <a:avLst/>
          </a:prstGeom>
          <a:noFill/>
          <a:ln>
            <a:noFill/>
          </a:ln>
        </p:spPr>
      </p:pic>
      <p:pic>
        <p:nvPicPr>
          <p:cNvPr id="177" name="Google Shape;177;g1c73e380fdc_0_5" descr="Icon&#10;&#10;Description automatically generated"/>
          <p:cNvPicPr preferRelativeResize="0"/>
          <p:nvPr/>
        </p:nvPicPr>
        <p:blipFill rotWithShape="1">
          <a:blip r:embed="rId6">
            <a:alphaModFix/>
          </a:blip>
          <a:srcRect/>
          <a:stretch/>
        </p:blipFill>
        <p:spPr>
          <a:xfrm>
            <a:off x="410312" y="4317910"/>
            <a:ext cx="573025" cy="573025"/>
          </a:xfrm>
          <a:prstGeom prst="rect">
            <a:avLst/>
          </a:prstGeom>
          <a:noFill/>
          <a:ln>
            <a:noFill/>
          </a:ln>
        </p:spPr>
      </p:pic>
      <p:pic>
        <p:nvPicPr>
          <p:cNvPr id="178" name="Google Shape;178;g1c73e380fdc_0_5"/>
          <p:cNvPicPr preferRelativeResize="0"/>
          <p:nvPr/>
        </p:nvPicPr>
        <p:blipFill rotWithShape="1">
          <a:blip r:embed="rId7">
            <a:alphaModFix/>
          </a:blip>
          <a:srcRect/>
          <a:stretch/>
        </p:blipFill>
        <p:spPr>
          <a:xfrm>
            <a:off x="7262068" y="222251"/>
            <a:ext cx="4627759" cy="2965653"/>
          </a:xfrm>
          <a:prstGeom prst="rect">
            <a:avLst/>
          </a:prstGeom>
          <a:noFill/>
          <a:ln>
            <a:noFill/>
          </a:ln>
        </p:spPr>
      </p:pic>
      <p:pic>
        <p:nvPicPr>
          <p:cNvPr id="179" name="Google Shape;179;g1c73e380fdc_0_5"/>
          <p:cNvPicPr preferRelativeResize="0"/>
          <p:nvPr/>
        </p:nvPicPr>
        <p:blipFill rotWithShape="1">
          <a:blip r:embed="rId8">
            <a:alphaModFix/>
          </a:blip>
          <a:srcRect/>
          <a:stretch/>
        </p:blipFill>
        <p:spPr>
          <a:xfrm>
            <a:off x="6611702" y="2670076"/>
            <a:ext cx="4323050" cy="2766126"/>
          </a:xfrm>
          <a:prstGeom prst="rect">
            <a:avLst/>
          </a:prstGeom>
          <a:noFill/>
          <a:ln>
            <a:noFill/>
          </a:ln>
        </p:spPr>
      </p:pic>
      <p:pic>
        <p:nvPicPr>
          <p:cNvPr id="180" name="Google Shape;180;g1c73e380fdc_0_5"/>
          <p:cNvPicPr preferRelativeResize="0"/>
          <p:nvPr/>
        </p:nvPicPr>
        <p:blipFill>
          <a:blip r:embed="rId9">
            <a:alphaModFix/>
          </a:blip>
          <a:stretch>
            <a:fillRect/>
          </a:stretch>
        </p:blipFill>
        <p:spPr>
          <a:xfrm>
            <a:off x="24999" y="86344"/>
            <a:ext cx="6905000" cy="22392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
          <p:cNvPicPr preferRelativeResize="0"/>
          <p:nvPr/>
        </p:nvPicPr>
        <p:blipFill>
          <a:blip r:embed="rId3">
            <a:alphaModFix/>
          </a:blip>
          <a:stretch>
            <a:fillRect/>
          </a:stretch>
        </p:blipFill>
        <p:spPr>
          <a:xfrm>
            <a:off x="232275" y="0"/>
            <a:ext cx="11827825" cy="4552475"/>
          </a:xfrm>
          <a:prstGeom prst="rect">
            <a:avLst/>
          </a:prstGeom>
          <a:noFill/>
          <a:ln>
            <a:noFill/>
          </a:ln>
        </p:spPr>
      </p:pic>
      <p:sp>
        <p:nvSpPr>
          <p:cNvPr id="186" name="Google Shape;186;p3"/>
          <p:cNvSpPr txBox="1"/>
          <p:nvPr/>
        </p:nvSpPr>
        <p:spPr>
          <a:xfrm>
            <a:off x="3615850" y="2425175"/>
            <a:ext cx="8162700" cy="1477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0" i="1" u="none" strike="noStrike" cap="none">
                <a:solidFill>
                  <a:srgbClr val="00BBE4"/>
                </a:solidFill>
                <a:latin typeface="Arial"/>
                <a:ea typeface="Arial"/>
                <a:cs typeface="Arial"/>
                <a:sym typeface="Arial"/>
              </a:rPr>
              <a:t>Research has shown that </a:t>
            </a:r>
            <a:r>
              <a:rPr lang="en-GB" sz="3000" i="1">
                <a:solidFill>
                  <a:srgbClr val="00BBE4"/>
                </a:solidFill>
              </a:rPr>
              <a:t>using</a:t>
            </a:r>
            <a:r>
              <a:rPr lang="en-GB" sz="3000" b="0" i="1" u="none" strike="noStrike" cap="none">
                <a:solidFill>
                  <a:srgbClr val="00BBE4"/>
                </a:solidFill>
                <a:latin typeface="Arial"/>
                <a:ea typeface="Arial"/>
                <a:cs typeface="Arial"/>
                <a:sym typeface="Arial"/>
              </a:rPr>
              <a:t> students </a:t>
            </a:r>
            <a:r>
              <a:rPr lang="en-GB" sz="3000" i="1">
                <a:solidFill>
                  <a:srgbClr val="00BBE4"/>
                </a:solidFill>
              </a:rPr>
              <a:t>achieve</a:t>
            </a:r>
            <a:r>
              <a:rPr lang="en-GB" sz="3000" b="0" i="1" u="none" strike="noStrike" cap="none">
                <a:solidFill>
                  <a:srgbClr val="00BBE4"/>
                </a:solidFill>
                <a:latin typeface="Arial"/>
                <a:ea typeface="Arial"/>
                <a:cs typeface="Arial"/>
                <a:sym typeface="Arial"/>
              </a:rPr>
              <a:t> </a:t>
            </a:r>
            <a:r>
              <a:rPr lang="en-GB" sz="3000" b="1" i="1" u="none" strike="noStrike" cap="none">
                <a:solidFill>
                  <a:srgbClr val="00BBE4"/>
                </a:solidFill>
              </a:rPr>
              <a:t>Two GCSE grades be</a:t>
            </a:r>
            <a:r>
              <a:rPr lang="en-GB" sz="3000" b="1" i="1">
                <a:solidFill>
                  <a:srgbClr val="00BBE4"/>
                </a:solidFill>
              </a:rPr>
              <a:t>tter with 30 minutes a week on </a:t>
            </a:r>
            <a:r>
              <a:rPr lang="en-GB" sz="3000" b="1" i="1" u="none" strike="noStrike" cap="none">
                <a:solidFill>
                  <a:srgbClr val="00BBE4"/>
                </a:solidFill>
              </a:rPr>
              <a:t>Sam Learning</a:t>
            </a:r>
            <a:endParaRPr sz="1200" b="0" i="0" u="none" strike="noStrike" cap="none">
              <a:solidFill>
                <a:srgbClr val="000000"/>
              </a:solidFill>
              <a:latin typeface="Arial"/>
              <a:ea typeface="Arial"/>
              <a:cs typeface="Arial"/>
              <a:sym typeface="Arial"/>
            </a:endParaRPr>
          </a:p>
        </p:txBody>
      </p:sp>
      <p:pic>
        <p:nvPicPr>
          <p:cNvPr id="187" name="Google Shape;187;p3" descr="A picture containing icon&#10;&#10;Description automatically generated"/>
          <p:cNvPicPr preferRelativeResize="0"/>
          <p:nvPr/>
        </p:nvPicPr>
        <p:blipFill rotWithShape="1">
          <a:blip r:embed="rId4">
            <a:alphaModFix/>
          </a:blip>
          <a:srcRect/>
          <a:stretch/>
        </p:blipFill>
        <p:spPr>
          <a:xfrm>
            <a:off x="482969" y="4355380"/>
            <a:ext cx="2866388" cy="1077300"/>
          </a:xfrm>
          <a:prstGeom prst="rect">
            <a:avLst/>
          </a:prstGeom>
          <a:noFill/>
          <a:ln>
            <a:noFill/>
          </a:ln>
        </p:spPr>
      </p:pic>
      <p:pic>
        <p:nvPicPr>
          <p:cNvPr id="188" name="Google Shape;188;p3"/>
          <p:cNvPicPr preferRelativeResize="0"/>
          <p:nvPr/>
        </p:nvPicPr>
        <p:blipFill>
          <a:blip r:embed="rId5">
            <a:alphaModFix/>
          </a:blip>
          <a:stretch>
            <a:fillRect/>
          </a:stretch>
        </p:blipFill>
        <p:spPr>
          <a:xfrm>
            <a:off x="163636" y="2501700"/>
            <a:ext cx="3505053" cy="6858000"/>
          </a:xfrm>
          <a:prstGeom prst="rect">
            <a:avLst/>
          </a:prstGeom>
          <a:noFill/>
          <a:ln>
            <a:noFill/>
          </a:ln>
        </p:spPr>
      </p:pic>
      <p:pic>
        <p:nvPicPr>
          <p:cNvPr id="189" name="Google Shape;189;p3"/>
          <p:cNvPicPr preferRelativeResize="0"/>
          <p:nvPr/>
        </p:nvPicPr>
        <p:blipFill>
          <a:blip r:embed="rId6">
            <a:alphaModFix/>
          </a:blip>
          <a:stretch>
            <a:fillRect/>
          </a:stretch>
        </p:blipFill>
        <p:spPr>
          <a:xfrm>
            <a:off x="3949775" y="3956500"/>
            <a:ext cx="4706111" cy="5669851"/>
          </a:xfrm>
          <a:prstGeom prst="rect">
            <a:avLst/>
          </a:prstGeom>
          <a:noFill/>
          <a:ln>
            <a:noFill/>
          </a:ln>
        </p:spPr>
      </p:pic>
      <p:sp>
        <p:nvSpPr>
          <p:cNvPr id="190" name="Google Shape;190;p3"/>
          <p:cNvSpPr txBox="1"/>
          <p:nvPr/>
        </p:nvSpPr>
        <p:spPr>
          <a:xfrm>
            <a:off x="8733525" y="4552475"/>
            <a:ext cx="3275100" cy="1939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i="1">
                <a:solidFill>
                  <a:srgbClr val="00BBE4"/>
                </a:solidFill>
              </a:rPr>
              <a:t>Earn rewards, certificates and prizes, share on social media</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body" idx="1"/>
          </p:nvPr>
        </p:nvSpPr>
        <p:spPr>
          <a:xfrm>
            <a:off x="7420275" y="1541500"/>
            <a:ext cx="4543200" cy="4815900"/>
          </a:xfrm>
          <a:prstGeom prst="rect">
            <a:avLst/>
          </a:prstGeom>
          <a:solidFill>
            <a:srgbClr val="004B8E"/>
          </a:solid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endParaRPr sz="2600">
              <a:solidFill>
                <a:schemeClr val="lt1"/>
              </a:solidFill>
            </a:endParaRPr>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Set up your avatar.</a:t>
            </a:r>
            <a:endParaRPr sz="2600">
              <a:solidFill>
                <a:schemeClr val="lt1"/>
              </a:solidFill>
            </a:endParaRPr>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Earn points to Travel </a:t>
            </a:r>
            <a:r>
              <a:rPr lang="en-GB" sz="2600" b="1">
                <a:solidFill>
                  <a:schemeClr val="lt1"/>
                </a:solidFill>
              </a:rPr>
              <a:t>SAMWorld</a:t>
            </a:r>
            <a:r>
              <a:rPr lang="en-GB" sz="2600">
                <a:solidFill>
                  <a:schemeClr val="lt1"/>
                </a:solidFill>
              </a:rPr>
              <a:t> and equip your avatar.</a:t>
            </a:r>
            <a:endParaRPr sz="2600">
              <a:solidFill>
                <a:schemeClr val="lt1"/>
              </a:solidFill>
            </a:endParaRPr>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Challenge your friends to beat you on activities.</a:t>
            </a:r>
            <a:endParaRPr sz="2600"/>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Compete on the </a:t>
            </a:r>
            <a:r>
              <a:rPr lang="en-GB" sz="2600" b="1">
                <a:solidFill>
                  <a:schemeClr val="lt1"/>
                </a:solidFill>
              </a:rPr>
              <a:t>Leaderboard.</a:t>
            </a:r>
            <a:endParaRPr sz="2600" b="1">
              <a:solidFill>
                <a:schemeClr val="lt1"/>
              </a:solidFill>
            </a:endParaRPr>
          </a:p>
          <a:p>
            <a:pPr marL="0" lvl="0" indent="0" algn="ctr" rtl="0">
              <a:lnSpc>
                <a:spcPct val="90000"/>
              </a:lnSpc>
              <a:spcBef>
                <a:spcPts val="1000"/>
              </a:spcBef>
              <a:spcAft>
                <a:spcPts val="0"/>
              </a:spcAft>
              <a:buClr>
                <a:schemeClr val="lt1"/>
              </a:buClr>
              <a:buSzPts val="3600"/>
              <a:buNone/>
            </a:pPr>
            <a:endParaRPr sz="2600">
              <a:solidFill>
                <a:schemeClr val="lt1"/>
              </a:solidFill>
            </a:endParaRPr>
          </a:p>
        </p:txBody>
      </p:sp>
      <p:pic>
        <p:nvPicPr>
          <p:cNvPr id="196" name="Google Shape;196;p5"/>
          <p:cNvPicPr preferRelativeResize="0"/>
          <p:nvPr/>
        </p:nvPicPr>
        <p:blipFill rotWithShape="1">
          <a:blip r:embed="rId3">
            <a:alphaModFix/>
          </a:blip>
          <a:srcRect/>
          <a:stretch/>
        </p:blipFill>
        <p:spPr>
          <a:xfrm>
            <a:off x="890120" y="1410725"/>
            <a:ext cx="5997169" cy="3590750"/>
          </a:xfrm>
          <a:prstGeom prst="rect">
            <a:avLst/>
          </a:prstGeom>
          <a:noFill/>
          <a:ln>
            <a:noFill/>
          </a:ln>
          <a:effectLst>
            <a:outerShdw blurRad="50800" dist="38100" dir="8100000" algn="tr" rotWithShape="0">
              <a:srgbClr val="000000">
                <a:alpha val="40000"/>
              </a:srgbClr>
            </a:outerShdw>
          </a:effectLst>
        </p:spPr>
      </p:pic>
      <p:sp>
        <p:nvSpPr>
          <p:cNvPr id="197" name="Google Shape;197;p5"/>
          <p:cNvSpPr txBox="1">
            <a:spLocks noGrp="1"/>
          </p:cNvSpPr>
          <p:nvPr>
            <p:ph type="title"/>
          </p:nvPr>
        </p:nvSpPr>
        <p:spPr>
          <a:xfrm>
            <a:off x="-69300" y="0"/>
            <a:ext cx="12095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620"/>
              <a:buNone/>
            </a:pPr>
            <a:r>
              <a:rPr lang="en-GB" sz="4800">
                <a:solidFill>
                  <a:srgbClr val="0070C0"/>
                </a:solidFill>
                <a:latin typeface="Roboto"/>
                <a:ea typeface="Roboto"/>
                <a:cs typeface="Roboto"/>
                <a:sym typeface="Roboto"/>
              </a:rPr>
              <a:t>In KS3 - tavel SAM World, complete games and challenge your buddies!</a:t>
            </a:r>
            <a:endParaRPr sz="3359">
              <a:solidFill>
                <a:srgbClr val="0070C0"/>
              </a:solidFill>
              <a:latin typeface="Roboto"/>
              <a:ea typeface="Roboto"/>
              <a:cs typeface="Roboto"/>
              <a:sym typeface="Roboto"/>
            </a:endParaRPr>
          </a:p>
        </p:txBody>
      </p:sp>
      <p:pic>
        <p:nvPicPr>
          <p:cNvPr id="198" name="Google Shape;198;p5"/>
          <p:cNvPicPr preferRelativeResize="0"/>
          <p:nvPr/>
        </p:nvPicPr>
        <p:blipFill>
          <a:blip r:embed="rId4">
            <a:alphaModFix/>
          </a:blip>
          <a:stretch>
            <a:fillRect/>
          </a:stretch>
        </p:blipFill>
        <p:spPr>
          <a:xfrm>
            <a:off x="436199" y="5001469"/>
            <a:ext cx="6905000" cy="22392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3" name="Picture 2">
            <a:extLst>
              <a:ext uri="{FF2B5EF4-FFF2-40B4-BE49-F238E27FC236}">
                <a16:creationId xmlns:a16="http://schemas.microsoft.com/office/drawing/2014/main" id="{FAB21192-958A-5394-EEF0-A0535D4D91D5}"/>
              </a:ext>
            </a:extLst>
          </p:cNvPr>
          <p:cNvPicPr>
            <a:picLocks noChangeAspect="1"/>
          </p:cNvPicPr>
          <p:nvPr/>
        </p:nvPicPr>
        <p:blipFill>
          <a:blip r:embed="rId3"/>
          <a:stretch>
            <a:fillRect/>
          </a:stretch>
        </p:blipFill>
        <p:spPr>
          <a:xfrm>
            <a:off x="551004" y="1017034"/>
            <a:ext cx="6605510" cy="5859624"/>
          </a:xfrm>
          <a:prstGeom prst="rect">
            <a:avLst/>
          </a:prstGeom>
        </p:spPr>
      </p:pic>
      <p:sp>
        <p:nvSpPr>
          <p:cNvPr id="203" name="Google Shape;203;g1c802b38b40_0_1"/>
          <p:cNvSpPr txBox="1">
            <a:spLocks noGrp="1"/>
          </p:cNvSpPr>
          <p:nvPr>
            <p:ph type="body" idx="1"/>
          </p:nvPr>
        </p:nvSpPr>
        <p:spPr>
          <a:xfrm>
            <a:off x="7496475" y="1465300"/>
            <a:ext cx="4543200" cy="3744000"/>
          </a:xfrm>
          <a:prstGeom prst="rect">
            <a:avLst/>
          </a:prstGeom>
          <a:solidFill>
            <a:srgbClr val="004B8E"/>
          </a:solidFill>
          <a:ln>
            <a:noFill/>
          </a:ln>
        </p:spPr>
        <p:txBody>
          <a:bodyPr spcFirstLastPara="1" wrap="square" lIns="91425" tIns="45700" rIns="91425" bIns="45700" anchor="t" anchorCtr="0">
            <a:noAutofit/>
          </a:bodyPr>
          <a:lstStyle/>
          <a:p>
            <a:pPr marL="457200" lvl="0" indent="-444500" algn="l" rtl="0">
              <a:lnSpc>
                <a:spcPct val="90000"/>
              </a:lnSpc>
              <a:spcBef>
                <a:spcPts val="1000"/>
              </a:spcBef>
              <a:spcAft>
                <a:spcPts val="0"/>
              </a:spcAft>
              <a:buClr>
                <a:schemeClr val="lt1"/>
              </a:buClr>
              <a:buSzPts val="3400"/>
              <a:buChar char="•"/>
            </a:pPr>
            <a:r>
              <a:rPr lang="en-GB" sz="2600">
                <a:solidFill>
                  <a:schemeClr val="lt1"/>
                </a:solidFill>
              </a:rPr>
              <a:t>KS4 interface</a:t>
            </a:r>
            <a:endParaRPr sz="2600">
              <a:solidFill>
                <a:schemeClr val="lt1"/>
              </a:solidFill>
            </a:endParaRPr>
          </a:p>
          <a:p>
            <a:pPr marL="457200" lvl="0" indent="-393700" algn="l" rtl="0">
              <a:lnSpc>
                <a:spcPct val="90000"/>
              </a:lnSpc>
              <a:spcBef>
                <a:spcPts val="1000"/>
              </a:spcBef>
              <a:spcAft>
                <a:spcPts val="0"/>
              </a:spcAft>
              <a:buClr>
                <a:schemeClr val="lt1"/>
              </a:buClr>
              <a:buSzPts val="2600"/>
              <a:buChar char="•"/>
            </a:pPr>
            <a:r>
              <a:rPr lang="en-GB" sz="2600">
                <a:solidFill>
                  <a:schemeClr val="lt1"/>
                </a:solidFill>
              </a:rPr>
              <a:t>Images and messages to lower stress and help you think positively</a:t>
            </a:r>
            <a:endParaRPr sz="2600">
              <a:solidFill>
                <a:schemeClr val="lt1"/>
              </a:solidFill>
            </a:endParaRPr>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Challenge your friends to beat you on activities.</a:t>
            </a:r>
            <a:endParaRPr sz="2600"/>
          </a:p>
          <a:p>
            <a:pPr marL="457200" lvl="0" indent="-444500" algn="l" rtl="0">
              <a:lnSpc>
                <a:spcPct val="90000"/>
              </a:lnSpc>
              <a:spcBef>
                <a:spcPts val="1000"/>
              </a:spcBef>
              <a:spcAft>
                <a:spcPts val="0"/>
              </a:spcAft>
              <a:buClr>
                <a:schemeClr val="lt1"/>
              </a:buClr>
              <a:buSzPts val="3400"/>
              <a:buChar char="•"/>
            </a:pPr>
            <a:r>
              <a:rPr lang="en-GB" sz="2600">
                <a:solidFill>
                  <a:schemeClr val="lt1"/>
                </a:solidFill>
              </a:rPr>
              <a:t>Compete on the </a:t>
            </a:r>
            <a:r>
              <a:rPr lang="en-GB" sz="2600" b="1">
                <a:solidFill>
                  <a:schemeClr val="lt1"/>
                </a:solidFill>
              </a:rPr>
              <a:t>Leaderboard.</a:t>
            </a:r>
            <a:endParaRPr sz="2600" b="1">
              <a:solidFill>
                <a:schemeClr val="lt1"/>
              </a:solidFill>
            </a:endParaRPr>
          </a:p>
          <a:p>
            <a:pPr marL="0" lvl="0" indent="0" algn="ctr" rtl="0">
              <a:lnSpc>
                <a:spcPct val="90000"/>
              </a:lnSpc>
              <a:spcBef>
                <a:spcPts val="1000"/>
              </a:spcBef>
              <a:spcAft>
                <a:spcPts val="0"/>
              </a:spcAft>
              <a:buClr>
                <a:schemeClr val="lt1"/>
              </a:buClr>
              <a:buSzPts val="3600"/>
              <a:buNone/>
            </a:pPr>
            <a:endParaRPr sz="2600">
              <a:solidFill>
                <a:schemeClr val="lt1"/>
              </a:solidFill>
            </a:endParaRPr>
          </a:p>
        </p:txBody>
      </p:sp>
      <p:sp>
        <p:nvSpPr>
          <p:cNvPr id="204" name="Google Shape;204;g1c802b38b40_0_1"/>
          <p:cNvSpPr txBox="1">
            <a:spLocks noGrp="1"/>
          </p:cNvSpPr>
          <p:nvPr>
            <p:ph type="title"/>
          </p:nvPr>
        </p:nvSpPr>
        <p:spPr>
          <a:xfrm>
            <a:off x="6900" y="-74648"/>
            <a:ext cx="12095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620"/>
              <a:buNone/>
            </a:pPr>
            <a:r>
              <a:rPr lang="en-GB" sz="3700" dirty="0">
                <a:solidFill>
                  <a:srgbClr val="0070C0"/>
                </a:solidFill>
                <a:latin typeface="Roboto"/>
                <a:ea typeface="Roboto"/>
                <a:cs typeface="Roboto"/>
                <a:sym typeface="Roboto"/>
              </a:rPr>
              <a:t>In KS4 - memes, stress busting captions, motivational messages, instant feedback and challenge your buddies!</a:t>
            </a:r>
            <a:endParaRPr sz="2260" dirty="0">
              <a:solidFill>
                <a:srgbClr val="0070C0"/>
              </a:solidFill>
              <a:latin typeface="Roboto"/>
              <a:ea typeface="Roboto"/>
              <a:cs typeface="Roboto"/>
              <a:sym typeface="Roboto"/>
            </a:endParaRPr>
          </a:p>
        </p:txBody>
      </p:sp>
      <p:pic>
        <p:nvPicPr>
          <p:cNvPr id="206" name="Google Shape;206;g1c802b38b40_0_1"/>
          <p:cNvPicPr preferRelativeResize="0"/>
          <p:nvPr/>
        </p:nvPicPr>
        <p:blipFill>
          <a:blip r:embed="rId4">
            <a:alphaModFix/>
          </a:blip>
          <a:stretch>
            <a:fillRect/>
          </a:stretch>
        </p:blipFill>
        <p:spPr>
          <a:xfrm>
            <a:off x="6086300" y="5182775"/>
            <a:ext cx="6105701" cy="1980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c73e380fdc_0_115"/>
          <p:cNvSpPr txBox="1"/>
          <p:nvPr/>
        </p:nvSpPr>
        <p:spPr>
          <a:xfrm>
            <a:off x="0" y="0"/>
            <a:ext cx="3999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1200">
              <a:solidFill>
                <a:schemeClr val="dk1"/>
              </a:solidFill>
            </a:endParaRPr>
          </a:p>
        </p:txBody>
      </p:sp>
      <p:sp>
        <p:nvSpPr>
          <p:cNvPr id="218" name="Google Shape;218;g1c73e380fdc_0_115"/>
          <p:cNvSpPr txBox="1"/>
          <p:nvPr/>
        </p:nvSpPr>
        <p:spPr>
          <a:xfrm>
            <a:off x="186267" y="218125"/>
            <a:ext cx="9350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rgbClr val="3A3AB9"/>
                </a:solidFill>
              </a:rPr>
              <a:t>Go to: </a:t>
            </a:r>
            <a:r>
              <a:rPr lang="en-GB" sz="2500" u="sng">
                <a:solidFill>
                  <a:schemeClr val="hlink"/>
                </a:solidFill>
                <a:hlinkClick r:id="rId3"/>
              </a:rPr>
              <a:t>https://platform.samlearning.com/</a:t>
            </a:r>
            <a:endParaRPr sz="2500">
              <a:solidFill>
                <a:srgbClr val="00BBE4"/>
              </a:solidFill>
            </a:endParaRPr>
          </a:p>
          <a:p>
            <a:pPr marL="0" lvl="0" indent="0" algn="l" rtl="0">
              <a:spcBef>
                <a:spcPts val="0"/>
              </a:spcBef>
              <a:spcAft>
                <a:spcPts val="0"/>
              </a:spcAft>
              <a:buNone/>
            </a:pPr>
            <a:r>
              <a:rPr lang="en-GB" sz="2000" i="1">
                <a:solidFill>
                  <a:srgbClr val="3A3AB9"/>
                </a:solidFill>
              </a:rPr>
              <a:t>(a link for this is on our school website)</a:t>
            </a:r>
            <a:endParaRPr/>
          </a:p>
        </p:txBody>
      </p:sp>
      <p:pic>
        <p:nvPicPr>
          <p:cNvPr id="219" name="Google Shape;219;g1c73e380fdc_0_115" descr="Qr code&#10;&#10;Description automatically generated"/>
          <p:cNvPicPr preferRelativeResize="0"/>
          <p:nvPr/>
        </p:nvPicPr>
        <p:blipFill rotWithShape="1">
          <a:blip r:embed="rId4">
            <a:alphaModFix/>
          </a:blip>
          <a:srcRect/>
          <a:stretch/>
        </p:blipFill>
        <p:spPr>
          <a:xfrm>
            <a:off x="8547525" y="218125"/>
            <a:ext cx="2776775" cy="5886476"/>
          </a:xfrm>
          <a:prstGeom prst="rect">
            <a:avLst/>
          </a:prstGeom>
          <a:noFill/>
          <a:ln>
            <a:noFill/>
          </a:ln>
        </p:spPr>
      </p:pic>
      <p:sp>
        <p:nvSpPr>
          <p:cNvPr id="220" name="Google Shape;220;g1c73e380fdc_0_115"/>
          <p:cNvSpPr txBox="1"/>
          <p:nvPr/>
        </p:nvSpPr>
        <p:spPr>
          <a:xfrm>
            <a:off x="7671604" y="6104600"/>
            <a:ext cx="4383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2000" b="1">
                <a:solidFill>
                  <a:srgbClr val="3A3AB9"/>
                </a:solidFill>
              </a:rPr>
              <a:t>Two GCSE grades better with 30 minutes a week</a:t>
            </a:r>
            <a:endParaRPr sz="2000" b="1" i="1" u="none" strike="noStrike" cap="none">
              <a:solidFill>
                <a:srgbClr val="3A3AB9"/>
              </a:solidFill>
            </a:endParaRPr>
          </a:p>
        </p:txBody>
      </p:sp>
      <p:pic>
        <p:nvPicPr>
          <p:cNvPr id="3" name="Picture 2">
            <a:extLst>
              <a:ext uri="{FF2B5EF4-FFF2-40B4-BE49-F238E27FC236}">
                <a16:creationId xmlns:a16="http://schemas.microsoft.com/office/drawing/2014/main" id="{27948B36-CB3E-FFE5-8596-95822672E9EA}"/>
              </a:ext>
            </a:extLst>
          </p:cNvPr>
          <p:cNvPicPr>
            <a:picLocks noChangeAspect="1"/>
          </p:cNvPicPr>
          <p:nvPr/>
        </p:nvPicPr>
        <p:blipFill>
          <a:blip r:embed="rId5"/>
          <a:stretch>
            <a:fillRect/>
          </a:stretch>
        </p:blipFill>
        <p:spPr>
          <a:xfrm>
            <a:off x="1037625" y="1076325"/>
            <a:ext cx="5924550" cy="5781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290</Words>
  <Application>Microsoft Office PowerPoint</Application>
  <PresentationFormat>Widescreen</PresentationFormat>
  <Paragraphs>33</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Calibri</vt:lpstr>
      <vt:lpstr>Roboto</vt:lpstr>
      <vt:lpstr>Arial</vt:lpstr>
      <vt:lpstr>Office Theme</vt:lpstr>
      <vt:lpstr>Office Theme</vt:lpstr>
      <vt:lpstr>Adaptive Learning powered by A.I.  Introduction for Learners</vt:lpstr>
      <vt:lpstr>A.I. sets Weekly Challenges to improve your grades.  A.I. guides you to fill any learning gaps you have  A.I. guides you to extend your knowledge where you are secure in your learning  guiding you to success.  </vt:lpstr>
      <vt:lpstr>Access over 10,000 online activities - across all subjects (and linked to your exam boards) </vt:lpstr>
      <vt:lpstr>PowerPoint Presentation</vt:lpstr>
      <vt:lpstr>In KS3 - tavel SAM World, complete games and challenge your buddies!</vt:lpstr>
      <vt:lpstr>In KS4 - memes, stress busting captions, motivational messages, instant feedback and challenge your buddies!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Learning powered by A.I.  Introduction for Learners</dc:title>
  <dc:creator>Damien Keogh</dc:creator>
  <cp:lastModifiedBy>nmckie</cp:lastModifiedBy>
  <cp:revision>2</cp:revision>
  <dcterms:created xsi:type="dcterms:W3CDTF">2019-03-20T13:14:55Z</dcterms:created>
  <dcterms:modified xsi:type="dcterms:W3CDTF">2023-01-12T08:26:42Z</dcterms:modified>
</cp:coreProperties>
</file>